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67" r:id="rId2"/>
    <p:sldId id="275" r:id="rId3"/>
    <p:sldId id="279" r:id="rId4"/>
    <p:sldId id="306" r:id="rId5"/>
    <p:sldId id="298" r:id="rId6"/>
    <p:sldId id="295" r:id="rId7"/>
    <p:sldId id="280" r:id="rId8"/>
    <p:sldId id="283" r:id="rId9"/>
    <p:sldId id="284" r:id="rId10"/>
    <p:sldId id="282" r:id="rId11"/>
    <p:sldId id="315" r:id="rId12"/>
    <p:sldId id="287" r:id="rId13"/>
    <p:sldId id="316" r:id="rId14"/>
    <p:sldId id="293" r:id="rId15"/>
    <p:sldId id="288" r:id="rId16"/>
    <p:sldId id="291" r:id="rId17"/>
    <p:sldId id="290" r:id="rId18"/>
    <p:sldId id="289" r:id="rId19"/>
    <p:sldId id="317" r:id="rId20"/>
    <p:sldId id="318" r:id="rId21"/>
    <p:sldId id="292" r:id="rId22"/>
    <p:sldId id="265" r:id="rId2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92A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972"/>
    <p:restoredTop sz="70258"/>
  </p:normalViewPr>
  <p:slideViewPr>
    <p:cSldViewPr snapToGrid="0" snapToObjects="1">
      <p:cViewPr varScale="1">
        <p:scale>
          <a:sx n="78" d="100"/>
          <a:sy n="78" d="100"/>
        </p:scale>
        <p:origin x="116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C7D882-5359-BE4B-99BE-F04281BD5256}" type="doc">
      <dgm:prSet loTypeId="urn:microsoft.com/office/officeart/2005/8/layout/target1" loCatId="" qsTypeId="urn:microsoft.com/office/officeart/2005/8/quickstyle/simple1" qsCatId="simple" csTypeId="urn:microsoft.com/office/officeart/2005/8/colors/colorful1" csCatId="colorful" phldr="1"/>
      <dgm:spPr/>
    </dgm:pt>
    <dgm:pt modelId="{E3A03348-D45D-1348-AC0D-1696C946A094}">
      <dgm:prSet phldrT="[Texte]" custT="1"/>
      <dgm:spPr/>
      <dgm:t>
        <a:bodyPr/>
        <a:lstStyle/>
        <a:p>
          <a:r>
            <a:rPr lang="fr-FR" sz="2000" b="1" dirty="0">
              <a:solidFill>
                <a:srgbClr val="C00000"/>
              </a:solidFill>
            </a:rPr>
            <a:t>1. Programmation budgétaire </a:t>
          </a:r>
          <a:r>
            <a:rPr lang="fr-FR" sz="1800" dirty="0"/>
            <a:t>(sélection des projets et attribution du budget)</a:t>
          </a:r>
        </a:p>
      </dgm:t>
    </dgm:pt>
    <dgm:pt modelId="{4C82BFD6-4752-D844-AC8C-668D69DD8D7B}" type="parTrans" cxnId="{BCBE2B2E-8011-0A4B-B045-9C5A4FE06237}">
      <dgm:prSet/>
      <dgm:spPr/>
      <dgm:t>
        <a:bodyPr/>
        <a:lstStyle/>
        <a:p>
          <a:endParaRPr lang="fr-FR"/>
        </a:p>
      </dgm:t>
    </dgm:pt>
    <dgm:pt modelId="{7D690990-FDDB-6345-B7D9-CD6E49BFD48F}" type="sibTrans" cxnId="{BCBE2B2E-8011-0A4B-B045-9C5A4FE06237}">
      <dgm:prSet/>
      <dgm:spPr/>
      <dgm:t>
        <a:bodyPr/>
        <a:lstStyle/>
        <a:p>
          <a:endParaRPr lang="fr-FR"/>
        </a:p>
      </dgm:t>
    </dgm:pt>
    <dgm:pt modelId="{E6630493-0861-AE44-BD1B-22EC63B254A6}">
      <dgm:prSet phldrT="[Texte]" custT="1"/>
      <dgm:spPr/>
      <dgm:t>
        <a:bodyPr/>
        <a:lstStyle/>
        <a:p>
          <a:r>
            <a:rPr lang="fr-FR" sz="2000" b="1" dirty="0">
              <a:solidFill>
                <a:schemeClr val="accent2"/>
              </a:solidFill>
            </a:rPr>
            <a:t>2. Mise en œuvre des projets </a:t>
          </a:r>
          <a:r>
            <a:rPr lang="fr-FR" sz="2000" b="1" dirty="0"/>
            <a:t>sélectionnés </a:t>
          </a:r>
          <a:r>
            <a:rPr lang="fr-FR" sz="1800" dirty="0"/>
            <a:t>(marchés publics, suivi des procédures, réalisation…)</a:t>
          </a:r>
        </a:p>
      </dgm:t>
    </dgm:pt>
    <dgm:pt modelId="{7FEC8E69-41EE-D343-8917-567F6569C3A3}" type="parTrans" cxnId="{01CC92D7-3232-9847-9AB4-17D436E81B0A}">
      <dgm:prSet/>
      <dgm:spPr/>
      <dgm:t>
        <a:bodyPr/>
        <a:lstStyle/>
        <a:p>
          <a:endParaRPr lang="fr-FR"/>
        </a:p>
      </dgm:t>
    </dgm:pt>
    <dgm:pt modelId="{E2084D65-043B-AC4A-AC50-0452541FC67F}" type="sibTrans" cxnId="{01CC92D7-3232-9847-9AB4-17D436E81B0A}">
      <dgm:prSet/>
      <dgm:spPr/>
      <dgm:t>
        <a:bodyPr/>
        <a:lstStyle/>
        <a:p>
          <a:endParaRPr lang="fr-FR"/>
        </a:p>
      </dgm:t>
    </dgm:pt>
    <dgm:pt modelId="{D96D37FA-860B-9E4A-88ED-8B2CC2BCAE54}">
      <dgm:prSet phldrT="[Texte]" custT="1"/>
      <dgm:spPr/>
      <dgm:t>
        <a:bodyPr/>
        <a:lstStyle/>
        <a:p>
          <a:pPr>
            <a:buClr>
              <a:srgbClr val="FF0000"/>
            </a:buClr>
            <a:buSzPct val="110000"/>
          </a:pPr>
          <a:r>
            <a:rPr lang="fr-FR" sz="2000" b="1" dirty="0">
              <a:solidFill>
                <a:schemeClr val="accent4">
                  <a:lumMod val="75000"/>
                </a:schemeClr>
              </a:solidFill>
            </a:rPr>
            <a:t>3. Gestion et fonctionnement </a:t>
          </a:r>
          <a:r>
            <a:rPr lang="fr-FR" sz="2000" b="1" dirty="0"/>
            <a:t>du projet réalisé </a:t>
          </a:r>
          <a:r>
            <a:rPr lang="fr-FR" sz="1800" b="0" dirty="0"/>
            <a:t>(utilisation, communication, entretien…)</a:t>
          </a:r>
          <a:endParaRPr lang="fr-FR" sz="2000" b="1" dirty="0"/>
        </a:p>
      </dgm:t>
    </dgm:pt>
    <dgm:pt modelId="{4716E264-E40A-934C-82B8-2E44CA7649AD}" type="parTrans" cxnId="{715EA92C-6A96-654C-82B7-0E2E68666B3A}">
      <dgm:prSet/>
      <dgm:spPr/>
      <dgm:t>
        <a:bodyPr/>
        <a:lstStyle/>
        <a:p>
          <a:endParaRPr lang="fr-FR"/>
        </a:p>
      </dgm:t>
    </dgm:pt>
    <dgm:pt modelId="{BC381234-B021-2B43-9B60-B4EFDC1C7B72}" type="sibTrans" cxnId="{715EA92C-6A96-654C-82B7-0E2E68666B3A}">
      <dgm:prSet/>
      <dgm:spPr/>
      <dgm:t>
        <a:bodyPr/>
        <a:lstStyle/>
        <a:p>
          <a:endParaRPr lang="fr-FR"/>
        </a:p>
      </dgm:t>
    </dgm:pt>
    <dgm:pt modelId="{CF2C817E-2032-C540-AF5E-594EF94B8E5E}" type="pres">
      <dgm:prSet presAssocID="{3FC7D882-5359-BE4B-99BE-F04281BD5256}" presName="composite" presStyleCnt="0">
        <dgm:presLayoutVars>
          <dgm:chMax val="5"/>
          <dgm:dir/>
          <dgm:resizeHandles val="exact"/>
        </dgm:presLayoutVars>
      </dgm:prSet>
      <dgm:spPr/>
    </dgm:pt>
    <dgm:pt modelId="{47F0C95B-B2A7-7A4E-A2CC-74E08FA0305D}" type="pres">
      <dgm:prSet presAssocID="{E3A03348-D45D-1348-AC0D-1696C946A094}" presName="circle1" presStyleLbl="lnNode1" presStyleIdx="0" presStyleCnt="3"/>
      <dgm:spPr>
        <a:solidFill>
          <a:schemeClr val="accent2">
            <a:lumMod val="75000"/>
          </a:schemeClr>
        </a:solidFill>
      </dgm:spPr>
    </dgm:pt>
    <dgm:pt modelId="{DB7C4CA6-D853-2441-90BA-F1BE7470F643}" type="pres">
      <dgm:prSet presAssocID="{E3A03348-D45D-1348-AC0D-1696C946A094}" presName="text1" presStyleLbl="revTx" presStyleIdx="0" presStyleCnt="3" custScaleX="165688">
        <dgm:presLayoutVars>
          <dgm:bulletEnabled val="1"/>
        </dgm:presLayoutVars>
      </dgm:prSet>
      <dgm:spPr/>
    </dgm:pt>
    <dgm:pt modelId="{17F55218-7B48-6D41-82F4-05FFC547891C}" type="pres">
      <dgm:prSet presAssocID="{E3A03348-D45D-1348-AC0D-1696C946A094}" presName="line1" presStyleLbl="callout" presStyleIdx="0" presStyleCnt="6"/>
      <dgm:spPr/>
    </dgm:pt>
    <dgm:pt modelId="{5D753747-215E-5E44-825A-22781EA376E0}" type="pres">
      <dgm:prSet presAssocID="{E3A03348-D45D-1348-AC0D-1696C946A094}" presName="d1" presStyleLbl="callout" presStyleIdx="1" presStyleCnt="6"/>
      <dgm:spPr/>
    </dgm:pt>
    <dgm:pt modelId="{96D7F8FF-5394-5541-82D7-8E4E428EE01D}" type="pres">
      <dgm:prSet presAssocID="{E6630493-0861-AE44-BD1B-22EC63B254A6}" presName="circle2" presStyleLbl="lnNode1" presStyleIdx="1" presStyleCnt="3"/>
      <dgm:spPr>
        <a:solidFill>
          <a:schemeClr val="accent2"/>
        </a:solidFill>
      </dgm:spPr>
    </dgm:pt>
    <dgm:pt modelId="{A69BCD09-5375-5540-AD7E-491C11C2DE7F}" type="pres">
      <dgm:prSet presAssocID="{E6630493-0861-AE44-BD1B-22EC63B254A6}" presName="text2" presStyleLbl="revTx" presStyleIdx="1" presStyleCnt="3" custScaleX="181363" custLinFactNeighborX="11696" custLinFactNeighborY="-3124">
        <dgm:presLayoutVars>
          <dgm:bulletEnabled val="1"/>
        </dgm:presLayoutVars>
      </dgm:prSet>
      <dgm:spPr/>
    </dgm:pt>
    <dgm:pt modelId="{B5E6E92A-A146-144E-89BB-367A32824077}" type="pres">
      <dgm:prSet presAssocID="{E6630493-0861-AE44-BD1B-22EC63B254A6}" presName="line2" presStyleLbl="callout" presStyleIdx="2" presStyleCnt="6"/>
      <dgm:spPr/>
    </dgm:pt>
    <dgm:pt modelId="{50A0C3DD-2BC4-374D-B2F9-C986E314C6B7}" type="pres">
      <dgm:prSet presAssocID="{E6630493-0861-AE44-BD1B-22EC63B254A6}" presName="d2" presStyleLbl="callout" presStyleIdx="3" presStyleCnt="6"/>
      <dgm:spPr/>
    </dgm:pt>
    <dgm:pt modelId="{821AD517-AE88-0941-BF0A-5F94E02BF207}" type="pres">
      <dgm:prSet presAssocID="{D96D37FA-860B-9E4A-88ED-8B2CC2BCAE54}" presName="circle3" presStyleLbl="lnNode1" presStyleIdx="2" presStyleCnt="3" custLinFactNeighborX="833" custLinFactNeighborY="-991"/>
      <dgm:spPr/>
    </dgm:pt>
    <dgm:pt modelId="{0ECA288F-4FDD-164D-869A-8E759C5F8D53}" type="pres">
      <dgm:prSet presAssocID="{D96D37FA-860B-9E4A-88ED-8B2CC2BCAE54}" presName="text3" presStyleLbl="revTx" presStyleIdx="2" presStyleCnt="3" custScaleX="161598" custLinFactNeighborX="12179" custLinFactNeighborY="88">
        <dgm:presLayoutVars>
          <dgm:bulletEnabled val="1"/>
        </dgm:presLayoutVars>
      </dgm:prSet>
      <dgm:spPr/>
    </dgm:pt>
    <dgm:pt modelId="{7A224473-A384-4F46-91D9-19999400A63C}" type="pres">
      <dgm:prSet presAssocID="{D96D37FA-860B-9E4A-88ED-8B2CC2BCAE54}" presName="line3" presStyleLbl="callout" presStyleIdx="4" presStyleCnt="6"/>
      <dgm:spPr/>
    </dgm:pt>
    <dgm:pt modelId="{F350FD2B-DF09-6E4D-8C7C-857C5CC78DF6}" type="pres">
      <dgm:prSet presAssocID="{D96D37FA-860B-9E4A-88ED-8B2CC2BCAE54}" presName="d3" presStyleLbl="callout" presStyleIdx="5" presStyleCnt="6"/>
      <dgm:spPr/>
    </dgm:pt>
  </dgm:ptLst>
  <dgm:cxnLst>
    <dgm:cxn modelId="{AB876806-FD1F-3647-8661-3037A2D84208}" type="presOf" srcId="{E3A03348-D45D-1348-AC0D-1696C946A094}" destId="{DB7C4CA6-D853-2441-90BA-F1BE7470F643}" srcOrd="0" destOrd="0" presId="urn:microsoft.com/office/officeart/2005/8/layout/target1"/>
    <dgm:cxn modelId="{715EA92C-6A96-654C-82B7-0E2E68666B3A}" srcId="{3FC7D882-5359-BE4B-99BE-F04281BD5256}" destId="{D96D37FA-860B-9E4A-88ED-8B2CC2BCAE54}" srcOrd="2" destOrd="0" parTransId="{4716E264-E40A-934C-82B8-2E44CA7649AD}" sibTransId="{BC381234-B021-2B43-9B60-B4EFDC1C7B72}"/>
    <dgm:cxn modelId="{BCBE2B2E-8011-0A4B-B045-9C5A4FE06237}" srcId="{3FC7D882-5359-BE4B-99BE-F04281BD5256}" destId="{E3A03348-D45D-1348-AC0D-1696C946A094}" srcOrd="0" destOrd="0" parTransId="{4C82BFD6-4752-D844-AC8C-668D69DD8D7B}" sibTransId="{7D690990-FDDB-6345-B7D9-CD6E49BFD48F}"/>
    <dgm:cxn modelId="{8299CAB6-F6EB-BA4B-AB58-7E3E92F04840}" type="presOf" srcId="{E6630493-0861-AE44-BD1B-22EC63B254A6}" destId="{A69BCD09-5375-5540-AD7E-491C11C2DE7F}" srcOrd="0" destOrd="0" presId="urn:microsoft.com/office/officeart/2005/8/layout/target1"/>
    <dgm:cxn modelId="{01CC92D7-3232-9847-9AB4-17D436E81B0A}" srcId="{3FC7D882-5359-BE4B-99BE-F04281BD5256}" destId="{E6630493-0861-AE44-BD1B-22EC63B254A6}" srcOrd="1" destOrd="0" parTransId="{7FEC8E69-41EE-D343-8917-567F6569C3A3}" sibTransId="{E2084D65-043B-AC4A-AC50-0452541FC67F}"/>
    <dgm:cxn modelId="{DF152BDF-10A2-7D40-9534-7D65B121CDB5}" type="presOf" srcId="{D96D37FA-860B-9E4A-88ED-8B2CC2BCAE54}" destId="{0ECA288F-4FDD-164D-869A-8E759C5F8D53}" srcOrd="0" destOrd="0" presId="urn:microsoft.com/office/officeart/2005/8/layout/target1"/>
    <dgm:cxn modelId="{9FF04DDF-0CD4-FB4E-9FE6-78C9340A9144}" type="presOf" srcId="{3FC7D882-5359-BE4B-99BE-F04281BD5256}" destId="{CF2C817E-2032-C540-AF5E-594EF94B8E5E}" srcOrd="0" destOrd="0" presId="urn:microsoft.com/office/officeart/2005/8/layout/target1"/>
    <dgm:cxn modelId="{0A71E29C-C9AC-344E-92F7-65B987008D8C}" type="presParOf" srcId="{CF2C817E-2032-C540-AF5E-594EF94B8E5E}" destId="{47F0C95B-B2A7-7A4E-A2CC-74E08FA0305D}" srcOrd="0" destOrd="0" presId="urn:microsoft.com/office/officeart/2005/8/layout/target1"/>
    <dgm:cxn modelId="{B8F0493D-000C-4F43-B147-3F640BC10891}" type="presParOf" srcId="{CF2C817E-2032-C540-AF5E-594EF94B8E5E}" destId="{DB7C4CA6-D853-2441-90BA-F1BE7470F643}" srcOrd="1" destOrd="0" presId="urn:microsoft.com/office/officeart/2005/8/layout/target1"/>
    <dgm:cxn modelId="{6DA3D27F-8169-EA45-B364-646B53684DF9}" type="presParOf" srcId="{CF2C817E-2032-C540-AF5E-594EF94B8E5E}" destId="{17F55218-7B48-6D41-82F4-05FFC547891C}" srcOrd="2" destOrd="0" presId="urn:microsoft.com/office/officeart/2005/8/layout/target1"/>
    <dgm:cxn modelId="{D00E2E23-06A9-EE4E-B8ED-6BF559FC98A5}" type="presParOf" srcId="{CF2C817E-2032-C540-AF5E-594EF94B8E5E}" destId="{5D753747-215E-5E44-825A-22781EA376E0}" srcOrd="3" destOrd="0" presId="urn:microsoft.com/office/officeart/2005/8/layout/target1"/>
    <dgm:cxn modelId="{4BA96AC1-7EE0-C144-9FB8-1C79709F40B8}" type="presParOf" srcId="{CF2C817E-2032-C540-AF5E-594EF94B8E5E}" destId="{96D7F8FF-5394-5541-82D7-8E4E428EE01D}" srcOrd="4" destOrd="0" presId="urn:microsoft.com/office/officeart/2005/8/layout/target1"/>
    <dgm:cxn modelId="{E362A508-D4C7-3043-A141-13FAE94283E4}" type="presParOf" srcId="{CF2C817E-2032-C540-AF5E-594EF94B8E5E}" destId="{A69BCD09-5375-5540-AD7E-491C11C2DE7F}" srcOrd="5" destOrd="0" presId="urn:microsoft.com/office/officeart/2005/8/layout/target1"/>
    <dgm:cxn modelId="{19A57EAF-AE26-DB4F-B090-016434E5CFCF}" type="presParOf" srcId="{CF2C817E-2032-C540-AF5E-594EF94B8E5E}" destId="{B5E6E92A-A146-144E-89BB-367A32824077}" srcOrd="6" destOrd="0" presId="urn:microsoft.com/office/officeart/2005/8/layout/target1"/>
    <dgm:cxn modelId="{970E7591-0113-3C4D-89F3-512F69BB2C92}" type="presParOf" srcId="{CF2C817E-2032-C540-AF5E-594EF94B8E5E}" destId="{50A0C3DD-2BC4-374D-B2F9-C986E314C6B7}" srcOrd="7" destOrd="0" presId="urn:microsoft.com/office/officeart/2005/8/layout/target1"/>
    <dgm:cxn modelId="{9EED2480-0472-AB4D-842C-0105CE107BD9}" type="presParOf" srcId="{CF2C817E-2032-C540-AF5E-594EF94B8E5E}" destId="{821AD517-AE88-0941-BF0A-5F94E02BF207}" srcOrd="8" destOrd="0" presId="urn:microsoft.com/office/officeart/2005/8/layout/target1"/>
    <dgm:cxn modelId="{14F765CD-4C58-CF49-9279-D64A42EF55E2}" type="presParOf" srcId="{CF2C817E-2032-C540-AF5E-594EF94B8E5E}" destId="{0ECA288F-4FDD-164D-869A-8E759C5F8D53}" srcOrd="9" destOrd="0" presId="urn:microsoft.com/office/officeart/2005/8/layout/target1"/>
    <dgm:cxn modelId="{3E5E4F9B-B391-2C4E-8AFB-586A08ADA141}" type="presParOf" srcId="{CF2C817E-2032-C540-AF5E-594EF94B8E5E}" destId="{7A224473-A384-4F46-91D9-19999400A63C}" srcOrd="10" destOrd="0" presId="urn:microsoft.com/office/officeart/2005/8/layout/target1"/>
    <dgm:cxn modelId="{E232C2FD-CF20-3D45-934C-CEB98F53E606}" type="presParOf" srcId="{CF2C817E-2032-C540-AF5E-594EF94B8E5E}" destId="{F350FD2B-DF09-6E4D-8C7C-857C5CC78DF6}" srcOrd="11" destOrd="0" presId="urn:microsoft.com/office/officeart/2005/8/layout/targe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1AD517-AE88-0941-BF0A-5F94E02BF207}">
      <dsp:nvSpPr>
        <dsp:cNvPr id="0" name=""/>
        <dsp:cNvSpPr/>
      </dsp:nvSpPr>
      <dsp:spPr>
        <a:xfrm>
          <a:off x="297862" y="1314392"/>
          <a:ext cx="4064000" cy="4064000"/>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D7F8FF-5394-5541-82D7-8E4E428EE01D}">
      <dsp:nvSpPr>
        <dsp:cNvPr id="0" name=""/>
        <dsp:cNvSpPr/>
      </dsp:nvSpPr>
      <dsp:spPr>
        <a:xfrm>
          <a:off x="1076809" y="2167466"/>
          <a:ext cx="2438400" cy="2438400"/>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7F0C95B-B2A7-7A4E-A2CC-74E08FA0305D}">
      <dsp:nvSpPr>
        <dsp:cNvPr id="0" name=""/>
        <dsp:cNvSpPr/>
      </dsp:nvSpPr>
      <dsp:spPr>
        <a:xfrm>
          <a:off x="1889609" y="2980266"/>
          <a:ext cx="812800" cy="812800"/>
        </a:xfrm>
        <a:prstGeom prst="ellipse">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7C4CA6-D853-2441-90BA-F1BE7470F643}">
      <dsp:nvSpPr>
        <dsp:cNvPr id="0" name=""/>
        <dsp:cNvSpPr/>
      </dsp:nvSpPr>
      <dsp:spPr>
        <a:xfrm>
          <a:off x="4337952" y="0"/>
          <a:ext cx="3366780" cy="1185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25400" rIns="25400" bIns="25400" numCol="1" spcCol="1270" anchor="ctr" anchorCtr="0">
          <a:noAutofit/>
        </a:bodyPr>
        <a:lstStyle/>
        <a:p>
          <a:pPr marL="0" lvl="0" indent="0" algn="l" defTabSz="889000">
            <a:lnSpc>
              <a:spcPct val="90000"/>
            </a:lnSpc>
            <a:spcBef>
              <a:spcPct val="0"/>
            </a:spcBef>
            <a:spcAft>
              <a:spcPct val="35000"/>
            </a:spcAft>
            <a:buNone/>
          </a:pPr>
          <a:r>
            <a:rPr lang="fr-FR" sz="2000" b="1" kern="1200" dirty="0">
              <a:solidFill>
                <a:srgbClr val="C00000"/>
              </a:solidFill>
            </a:rPr>
            <a:t>1. Programmation budgétaire </a:t>
          </a:r>
          <a:r>
            <a:rPr lang="fr-FR" sz="1800" kern="1200" dirty="0"/>
            <a:t>(sélection des projets et attribution du budget)</a:t>
          </a:r>
        </a:p>
      </dsp:txBody>
      <dsp:txXfrm>
        <a:off x="4337952" y="0"/>
        <a:ext cx="3366780" cy="1185333"/>
      </dsp:txXfrm>
    </dsp:sp>
    <dsp:sp modelId="{17F55218-7B48-6D41-82F4-05FFC547891C}">
      <dsp:nvSpPr>
        <dsp:cNvPr id="0" name=""/>
        <dsp:cNvSpPr/>
      </dsp:nvSpPr>
      <dsp:spPr>
        <a:xfrm>
          <a:off x="4497342" y="592666"/>
          <a:ext cx="508000"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D753747-215E-5E44-825A-22781EA376E0}">
      <dsp:nvSpPr>
        <dsp:cNvPr id="0" name=""/>
        <dsp:cNvSpPr/>
      </dsp:nvSpPr>
      <dsp:spPr>
        <a:xfrm rot="5400000">
          <a:off x="1998998" y="890354"/>
          <a:ext cx="2793322" cy="2199301"/>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69BCD09-5375-5540-AD7E-491C11C2DE7F}">
      <dsp:nvSpPr>
        <dsp:cNvPr id="0" name=""/>
        <dsp:cNvSpPr/>
      </dsp:nvSpPr>
      <dsp:spPr>
        <a:xfrm>
          <a:off x="4416357" y="1148303"/>
          <a:ext cx="3685296" cy="1185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25400" rIns="25400" bIns="25400" numCol="1" spcCol="1270" anchor="ctr" anchorCtr="0">
          <a:noAutofit/>
        </a:bodyPr>
        <a:lstStyle/>
        <a:p>
          <a:pPr marL="0" lvl="0" indent="0" algn="l" defTabSz="889000">
            <a:lnSpc>
              <a:spcPct val="90000"/>
            </a:lnSpc>
            <a:spcBef>
              <a:spcPct val="0"/>
            </a:spcBef>
            <a:spcAft>
              <a:spcPct val="35000"/>
            </a:spcAft>
            <a:buNone/>
          </a:pPr>
          <a:r>
            <a:rPr lang="fr-FR" sz="2000" b="1" kern="1200" dirty="0">
              <a:solidFill>
                <a:schemeClr val="accent2"/>
              </a:solidFill>
            </a:rPr>
            <a:t>2. Mise en œuvre des projets </a:t>
          </a:r>
          <a:r>
            <a:rPr lang="fr-FR" sz="2000" b="1" kern="1200" dirty="0"/>
            <a:t>sélectionnés </a:t>
          </a:r>
          <a:r>
            <a:rPr lang="fr-FR" sz="1800" kern="1200" dirty="0"/>
            <a:t>(marchés publics, suivi des procédures, réalisation…)</a:t>
          </a:r>
        </a:p>
      </dsp:txBody>
      <dsp:txXfrm>
        <a:off x="4416357" y="1148303"/>
        <a:ext cx="3685296" cy="1185333"/>
      </dsp:txXfrm>
    </dsp:sp>
    <dsp:sp modelId="{B5E6E92A-A146-144E-89BB-367A32824077}">
      <dsp:nvSpPr>
        <dsp:cNvPr id="0" name=""/>
        <dsp:cNvSpPr/>
      </dsp:nvSpPr>
      <dsp:spPr>
        <a:xfrm>
          <a:off x="4497342" y="1778000"/>
          <a:ext cx="508000"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0A0C3DD-2BC4-374D-B2F9-C986E314C6B7}">
      <dsp:nvSpPr>
        <dsp:cNvPr id="0" name=""/>
        <dsp:cNvSpPr/>
      </dsp:nvSpPr>
      <dsp:spPr>
        <a:xfrm rot="5400000">
          <a:off x="2598574" y="2057196"/>
          <a:ext cx="2176678" cy="1616794"/>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CA288F-4FDD-164D-869A-8E759C5F8D53}">
      <dsp:nvSpPr>
        <dsp:cNvPr id="0" name=""/>
        <dsp:cNvSpPr/>
      </dsp:nvSpPr>
      <dsp:spPr>
        <a:xfrm>
          <a:off x="4626984" y="2371709"/>
          <a:ext cx="3283671" cy="11853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25400" rIns="25400" bIns="25400" numCol="1" spcCol="1270" anchor="ctr" anchorCtr="0">
          <a:noAutofit/>
        </a:bodyPr>
        <a:lstStyle/>
        <a:p>
          <a:pPr marL="0" lvl="0" indent="0" algn="l" defTabSz="889000">
            <a:lnSpc>
              <a:spcPct val="90000"/>
            </a:lnSpc>
            <a:spcBef>
              <a:spcPct val="0"/>
            </a:spcBef>
            <a:spcAft>
              <a:spcPct val="35000"/>
            </a:spcAft>
            <a:buClr>
              <a:srgbClr val="FF0000"/>
            </a:buClr>
            <a:buSzPct val="110000"/>
            <a:buNone/>
          </a:pPr>
          <a:r>
            <a:rPr lang="fr-FR" sz="2000" b="1" kern="1200" dirty="0">
              <a:solidFill>
                <a:schemeClr val="accent4">
                  <a:lumMod val="75000"/>
                </a:schemeClr>
              </a:solidFill>
            </a:rPr>
            <a:t>3. Gestion et fonctionnement </a:t>
          </a:r>
          <a:r>
            <a:rPr lang="fr-FR" sz="2000" b="1" kern="1200" dirty="0"/>
            <a:t>du projet réalisé </a:t>
          </a:r>
          <a:r>
            <a:rPr lang="fr-FR" sz="1800" b="0" kern="1200" dirty="0"/>
            <a:t>(utilisation, communication, entretien…)</a:t>
          </a:r>
          <a:endParaRPr lang="fr-FR" sz="2000" b="1" kern="1200" dirty="0"/>
        </a:p>
      </dsp:txBody>
      <dsp:txXfrm>
        <a:off x="4626984" y="2371709"/>
        <a:ext cx="3283671" cy="1185333"/>
      </dsp:txXfrm>
    </dsp:sp>
    <dsp:sp modelId="{7A224473-A384-4F46-91D9-19999400A63C}">
      <dsp:nvSpPr>
        <dsp:cNvPr id="0" name=""/>
        <dsp:cNvSpPr/>
      </dsp:nvSpPr>
      <dsp:spPr>
        <a:xfrm>
          <a:off x="4497342" y="2963333"/>
          <a:ext cx="508000" cy="0"/>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350FD2B-DF09-6E4D-8C7C-857C5CC78DF6}">
      <dsp:nvSpPr>
        <dsp:cNvPr id="0" name=""/>
        <dsp:cNvSpPr/>
      </dsp:nvSpPr>
      <dsp:spPr>
        <a:xfrm rot="5400000">
          <a:off x="3198894" y="3223090"/>
          <a:ext cx="1555157" cy="1034288"/>
        </a:xfrm>
        <a:prstGeom prst="line">
          <a:avLst/>
        </a:prstGeom>
        <a:solidFill>
          <a:schemeClr val="accent2">
            <a:hueOff val="0"/>
            <a:satOff val="0"/>
            <a:lumOff val="0"/>
            <a:alphaOff val="0"/>
          </a:schemeClr>
        </a:solidFill>
        <a:ln w="12700" cap="flat" cmpd="sng" algn="ctr">
          <a:solidFill>
            <a:schemeClr val="accent2">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45AB8A-FFE4-F14A-8483-28D548A40697}" type="datetimeFigureOut">
              <a:rPr lang="fr-FR" smtClean="0"/>
              <a:t>19/05/2020</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fr-FR"/>
              <a:t>Modifier les styles du texte du masque
Deuxième niveau
Troisième niveau
Quatrième niveau
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7E2C47-A6BA-E843-8401-8FC50A057E21}" type="slidenum">
              <a:rPr lang="fr-FR" smtClean="0"/>
              <a:t>‹N°›</a:t>
            </a:fld>
            <a:endParaRPr lang="fr-FR"/>
          </a:p>
        </p:txBody>
      </p:sp>
    </p:spTree>
    <p:extLst>
      <p:ext uri="{BB962C8B-B14F-4D97-AF65-F5344CB8AC3E}">
        <p14:creationId xmlns:p14="http://schemas.microsoft.com/office/powerpoint/2010/main" val="28052554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EEFD83E6-FB8E-AC49-9513-20B1D5F26828}" type="slidenum">
              <a:rPr lang="fr-FR" smtClean="0"/>
              <a:t>2</a:t>
            </a:fld>
            <a:endParaRPr lang="fr-FR"/>
          </a:p>
        </p:txBody>
      </p:sp>
    </p:spTree>
    <p:extLst>
      <p:ext uri="{BB962C8B-B14F-4D97-AF65-F5344CB8AC3E}">
        <p14:creationId xmlns:p14="http://schemas.microsoft.com/office/powerpoint/2010/main" val="366413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Pour estimer ce montant, on repart du « poids budgétaire par habitant » qui tient compte de la taille de la commune. </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BP de Thuin ±7€, mais il n’est que de 2,5€ pour Braine-L’Alleud (39.830 </a:t>
            </a:r>
            <a:r>
              <a:rPr lang="fr-FR" sz="1200" kern="1200" dirty="0" err="1">
                <a:solidFill>
                  <a:schemeClr val="tx1"/>
                </a:solidFill>
                <a:effectLst/>
                <a:latin typeface="+mn-lt"/>
                <a:ea typeface="+mn-ea"/>
                <a:cs typeface="+mn-cs"/>
              </a:rPr>
              <a:t>habitant·e·s</a:t>
            </a:r>
            <a:r>
              <a:rPr lang="fr-FR"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C’est un indicateur !  Un autre est la part que le BP représente dans le Budget total de la commune ou autre.</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Yves </a:t>
            </a:r>
            <a:r>
              <a:rPr lang="fr-FR" sz="1200" kern="1200" dirty="0" err="1">
                <a:solidFill>
                  <a:schemeClr val="tx1"/>
                </a:solidFill>
                <a:effectLst/>
                <a:latin typeface="+mn-lt"/>
                <a:ea typeface="+mn-ea"/>
                <a:cs typeface="+mn-cs"/>
              </a:rPr>
              <a:t>Cabannes</a:t>
            </a:r>
            <a:r>
              <a:rPr lang="fr-FR" sz="1200" kern="1200" dirty="0">
                <a:solidFill>
                  <a:schemeClr val="tx1"/>
                </a:solidFill>
                <a:effectLst/>
                <a:latin typeface="+mn-lt"/>
                <a:ea typeface="+mn-ea"/>
                <a:cs typeface="+mn-cs"/>
              </a:rPr>
              <a:t> a fait une analyse comparative et a estimé que, pour un contexte européen, en-dessous de 10€ par </a:t>
            </a:r>
            <a:r>
              <a:rPr lang="fr-FR" sz="1200" kern="1200" dirty="0" err="1">
                <a:solidFill>
                  <a:schemeClr val="tx1"/>
                </a:solidFill>
                <a:effectLst/>
                <a:latin typeface="+mn-lt"/>
                <a:ea typeface="+mn-ea"/>
                <a:cs typeface="+mn-cs"/>
              </a:rPr>
              <a:t>habitant·e</a:t>
            </a:r>
            <a:r>
              <a:rPr lang="fr-FR" sz="1200" kern="1200" dirty="0">
                <a:solidFill>
                  <a:schemeClr val="tx1"/>
                </a:solidFill>
                <a:effectLst/>
                <a:latin typeface="+mn-lt"/>
                <a:ea typeface="+mn-ea"/>
                <a:cs typeface="+mn-cs"/>
              </a:rPr>
              <a:t>, les montants discutés ne sont pas significatifs car :</a:t>
            </a:r>
          </a:p>
          <a:p>
            <a:r>
              <a:rPr lang="fr-FR" sz="1200" kern="1200" dirty="0">
                <a:solidFill>
                  <a:schemeClr val="tx1"/>
                </a:solidFill>
                <a:effectLst/>
                <a:latin typeface="+mn-lt"/>
                <a:ea typeface="+mn-ea"/>
                <a:cs typeface="+mn-cs"/>
              </a:rPr>
              <a:t> -  sont faibles par rapport aux attentes et aux besoins. </a:t>
            </a:r>
          </a:p>
          <a:p>
            <a:pPr marL="171450" indent="-171450">
              <a:buFontTx/>
              <a:buChar char="-"/>
            </a:pPr>
            <a:r>
              <a:rPr lang="fr-FR" sz="1200" i="1" kern="1200" dirty="0">
                <a:solidFill>
                  <a:schemeClr val="tx1"/>
                </a:solidFill>
                <a:effectLst/>
                <a:latin typeface="+mn-lt"/>
                <a:ea typeface="+mn-ea"/>
                <a:cs typeface="+mn-cs"/>
              </a:rPr>
              <a:t>la mobilisation citoyenne n’est pas au rendez-vous puisque : les enjeux abordés ne sont pas suffisamment importants et les projets financés sont de petite taille et peu visibles. </a:t>
            </a:r>
          </a:p>
          <a:p>
            <a:pPr marL="171450" indent="-171450">
              <a:buFontTx/>
              <a:buChar char="-"/>
            </a:pPr>
            <a:r>
              <a:rPr lang="fr-FR" sz="1200" i="1" kern="1200" dirty="0">
                <a:solidFill>
                  <a:schemeClr val="tx1"/>
                </a:solidFill>
                <a:effectLst/>
                <a:latin typeface="+mn-lt"/>
                <a:ea typeface="+mn-ea"/>
                <a:cs typeface="+mn-cs"/>
              </a:rPr>
              <a:t>Au bout de quelques années, les personnes ne voient plus l’enjeu de participer, de s’investir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kern="1200" dirty="0" err="1">
                <a:solidFill>
                  <a:schemeClr val="tx1"/>
                </a:solidFill>
                <a:effectLst/>
                <a:latin typeface="+mn-lt"/>
                <a:ea typeface="+mn-ea"/>
                <a:cs typeface="+mn-cs"/>
              </a:rPr>
              <a:t>iil</a:t>
            </a:r>
            <a:r>
              <a:rPr lang="fr-FR" sz="1200" kern="1200" dirty="0">
                <a:solidFill>
                  <a:schemeClr val="tx1"/>
                </a:solidFill>
                <a:effectLst/>
                <a:latin typeface="+mn-lt"/>
                <a:ea typeface="+mn-ea"/>
                <a:cs typeface="+mn-cs"/>
              </a:rPr>
              <a:t> y a de fortes chances que le processus ne perdure pas, ou devienne un programme de routine, sans véritable enjeu démocratique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1" kern="1200" dirty="0">
                <a:solidFill>
                  <a:schemeClr val="tx1"/>
                </a:solidFill>
                <a:effectLst/>
                <a:latin typeface="+mn-lt"/>
                <a:ea typeface="+mn-ea"/>
                <a:cs typeface="+mn-cs"/>
              </a:rPr>
              <a:t>--&gt; Au plus le poids est grand, au plus les enjeux seront de taille à intéresser les citoyen·ne·s. </a:t>
            </a:r>
          </a:p>
          <a:p>
            <a:pPr marL="0" indent="0">
              <a:buFontTx/>
              <a:buNone/>
            </a:pPr>
            <a:r>
              <a:rPr lang="fr-FR" sz="1200" b="1" i="1" kern="1200" dirty="0">
                <a:solidFill>
                  <a:schemeClr val="tx1"/>
                </a:solidFill>
                <a:effectLst/>
                <a:latin typeface="+mn-lt"/>
                <a:ea typeface="+mn-ea"/>
                <a:cs typeface="+mn-cs"/>
                <a:sym typeface="Wingdings" pitchFamily="2" charset="2"/>
              </a:rPr>
              <a:t> </a:t>
            </a:r>
            <a:r>
              <a:rPr lang="fr-FR" sz="1200" b="1" i="1" kern="1200" dirty="0">
                <a:solidFill>
                  <a:schemeClr val="tx1"/>
                </a:solidFill>
                <a:effectLst/>
                <a:latin typeface="+mn-lt"/>
                <a:ea typeface="+mn-ea"/>
                <a:cs typeface="+mn-cs"/>
              </a:rPr>
              <a:t>La réussite d’un budget participatif dépendra donc, notamment, des montants mis en jeu. » </a:t>
            </a:r>
            <a:endParaRPr lang="fr-BE" sz="1200" b="1" kern="1200" dirty="0">
              <a:solidFill>
                <a:schemeClr val="tx1"/>
              </a:solidFill>
              <a:effectLst/>
              <a:latin typeface="+mn-lt"/>
              <a:ea typeface="+mn-ea"/>
              <a:cs typeface="+mn-cs"/>
            </a:endParaRPr>
          </a:p>
          <a:p>
            <a:endParaRPr lang="fr-FR" sz="1200" b="1" i="1" kern="1200" dirty="0">
              <a:solidFill>
                <a:schemeClr val="tx1"/>
              </a:solidFill>
              <a:effectLst/>
              <a:latin typeface="+mn-lt"/>
              <a:ea typeface="+mn-ea"/>
              <a:cs typeface="+mn-cs"/>
            </a:endParaRPr>
          </a:p>
          <a:p>
            <a:r>
              <a:rPr lang="fr-FR" sz="1200" b="1" i="1" kern="1200" dirty="0">
                <a:solidFill>
                  <a:schemeClr val="tx1"/>
                </a:solidFill>
                <a:effectLst/>
                <a:latin typeface="+mn-lt"/>
                <a:ea typeface="+mn-ea"/>
                <a:cs typeface="+mn-cs"/>
              </a:rPr>
              <a:t>Et en Wallonie ?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Concernant les </a:t>
            </a:r>
            <a:r>
              <a:rPr lang="fr-FR" sz="1200" b="1" kern="1200" dirty="0">
                <a:solidFill>
                  <a:schemeClr val="tx1"/>
                </a:solidFill>
                <a:effectLst/>
                <a:latin typeface="+mn-lt"/>
                <a:ea typeface="+mn-ea"/>
                <a:cs typeface="+mn-cs"/>
              </a:rPr>
              <a:t>ressources disponibles</a:t>
            </a:r>
            <a:r>
              <a:rPr lang="fr-FR" sz="1200" kern="1200" dirty="0">
                <a:solidFill>
                  <a:schemeClr val="tx1"/>
                </a:solidFill>
                <a:effectLst/>
                <a:latin typeface="+mn-lt"/>
                <a:ea typeface="+mn-ea"/>
                <a:cs typeface="+mn-cs"/>
              </a:rPr>
              <a:t>, les initiatives belges, pour la grande majorité, mettent en débat des montants peu significatifs. </a:t>
            </a:r>
          </a:p>
          <a:p>
            <a:r>
              <a:rPr lang="fr-FR" sz="1200" kern="1200" dirty="0">
                <a:solidFill>
                  <a:schemeClr val="tx1"/>
                </a:solidFill>
                <a:effectLst/>
                <a:latin typeface="+mn-lt"/>
                <a:ea typeface="+mn-ea"/>
                <a:cs typeface="+mn-cs"/>
              </a:rPr>
              <a:t>Entre 5.000€ à 200.000€ </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En plus, si l’on regarde les cycles du BP, </a:t>
            </a:r>
            <a:r>
              <a:rPr lang="fr-FR" sz="1200" b="1" kern="1200" dirty="0">
                <a:solidFill>
                  <a:schemeClr val="tx1"/>
                </a:solidFill>
                <a:effectLst/>
                <a:latin typeface="+mn-lt"/>
                <a:ea typeface="+mn-ea"/>
                <a:cs typeface="+mn-cs"/>
              </a:rPr>
              <a:t>on a souvent un fonctionnement à l’envers</a:t>
            </a:r>
            <a:r>
              <a:rPr lang="fr-FR" sz="1200" kern="1200" dirty="0">
                <a:solidFill>
                  <a:schemeClr val="tx1"/>
                </a:solidFill>
                <a:effectLst/>
                <a:latin typeface="+mn-lt"/>
                <a:ea typeface="+mn-ea"/>
                <a:cs typeface="+mn-cs"/>
              </a:rPr>
              <a:t> : les élu·e·s isolent une partie du budget qu’ils n’affectent pas à une dépense spécifique pour décider leur utilisation avec les citoyen·ne·s. </a:t>
            </a:r>
          </a:p>
          <a:p>
            <a:r>
              <a:rPr lang="fr-FR" sz="1200" kern="1200" dirty="0">
                <a:solidFill>
                  <a:schemeClr val="tx1"/>
                </a:solidFill>
                <a:effectLst/>
                <a:latin typeface="+mn-lt"/>
                <a:ea typeface="+mn-ea"/>
                <a:cs typeface="+mn-cs"/>
              </a:rPr>
              <a:t>Parfois même le montant du BP vient d’un subside autre : venant de la région, d’une fondation… et qui n’est donc pas de l’argent communal. </a:t>
            </a:r>
          </a:p>
          <a:p>
            <a:r>
              <a:rPr lang="fr-FR" sz="1200" kern="1200" dirty="0">
                <a:solidFill>
                  <a:schemeClr val="tx1"/>
                </a:solidFill>
                <a:effectLst/>
                <a:latin typeface="+mn-lt"/>
                <a:ea typeface="+mn-ea"/>
                <a:cs typeface="+mn-cs"/>
              </a:rPr>
              <a:t>Ces logiques ne permettent pas réellement aux citoyen·ne·s de s’approprier le fonctionnement des finances publiques ni d’orienter/nourrir les élu·e·s dans leurs choix budgétaires. </a:t>
            </a:r>
            <a:endParaRPr lang="fr-BE" sz="1200" kern="1200" dirty="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5"/>
          </p:nvPr>
        </p:nvSpPr>
        <p:spPr/>
        <p:txBody>
          <a:bodyPr/>
          <a:lstStyle/>
          <a:p>
            <a:fld id="{4E7E2C47-A6BA-E843-8401-8FC50A057E21}" type="slidenum">
              <a:rPr lang="fr-FR" smtClean="0"/>
              <a:t>12</a:t>
            </a:fld>
            <a:endParaRPr lang="fr-FR"/>
          </a:p>
        </p:txBody>
      </p:sp>
    </p:spTree>
    <p:extLst>
      <p:ext uri="{BB962C8B-B14F-4D97-AF65-F5344CB8AC3E}">
        <p14:creationId xmlns:p14="http://schemas.microsoft.com/office/powerpoint/2010/main" val="3962351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BE" sz="1200" b="0" i="0" u="none" strike="noStrike"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EEFD83E6-FB8E-AC49-9513-20B1D5F26828}" type="slidenum">
              <a:rPr lang="fr-FR" smtClean="0"/>
              <a:t>14</a:t>
            </a:fld>
            <a:endParaRPr lang="fr-FR"/>
          </a:p>
        </p:txBody>
      </p:sp>
    </p:spTree>
    <p:extLst>
      <p:ext uri="{BB962C8B-B14F-4D97-AF65-F5344CB8AC3E}">
        <p14:creationId xmlns:p14="http://schemas.microsoft.com/office/powerpoint/2010/main" val="2602601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1" kern="1200" dirty="0">
                <a:solidFill>
                  <a:schemeClr val="tx1"/>
                </a:solidFill>
                <a:effectLst/>
                <a:latin typeface="+mn-lt"/>
                <a:ea typeface="+mn-ea"/>
                <a:cs typeface="+mn-cs"/>
              </a:rPr>
              <a:t>Le Budget Participatif inclut un processus de démocratie directe car il passe par des formes de débats et de délibérations sous forme d’assemblées où chacun·e peut participer puisqu’il concerne l’ensemble de la population.</a:t>
            </a:r>
          </a:p>
          <a:p>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Tout comme les années budgétaires, les BP sont souvent pensés en termes de cycles jalonnés de différentes étapes qui se répètent d’une année à l’autre.</a:t>
            </a:r>
          </a:p>
          <a:p>
            <a:r>
              <a:rPr lang="fr-FR" sz="1200" kern="1200" dirty="0">
                <a:solidFill>
                  <a:schemeClr val="tx1"/>
                </a:solidFill>
                <a:effectLst/>
                <a:latin typeface="+mn-lt"/>
                <a:ea typeface="+mn-ea"/>
                <a:cs typeface="+mn-cs"/>
              </a:rPr>
              <a:t>Nous estimons qu’un Budget Participatif doit donner la possibilité aux citoyen·ne·s de :</a:t>
            </a:r>
            <a:endParaRPr lang="fr-B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FR" sz="1200" kern="1200" dirty="0">
                <a:solidFill>
                  <a:schemeClr val="tx1"/>
                </a:solidFill>
                <a:effectLst/>
                <a:latin typeface="+mn-lt"/>
                <a:ea typeface="+mn-ea"/>
                <a:cs typeface="+mn-cs"/>
              </a:rPr>
              <a:t>1. prendre part à la définition des besoins prioritaires ;</a:t>
            </a:r>
            <a:endParaRPr lang="fr-B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fr-FR" sz="1200" kern="1200" dirty="0">
                <a:solidFill>
                  <a:schemeClr val="tx1"/>
                </a:solidFill>
                <a:effectLst/>
                <a:latin typeface="+mn-lt"/>
                <a:ea typeface="+mn-ea"/>
                <a:cs typeface="+mn-cs"/>
              </a:rPr>
              <a:t>2. décider du choix des projets et de l’attribution des montants par projets ;</a:t>
            </a:r>
            <a:endParaRPr lang="fr-BE" sz="1200" kern="1200" dirty="0">
              <a:solidFill>
                <a:schemeClr val="tx1"/>
              </a:solidFill>
              <a:effectLst/>
              <a:latin typeface="+mn-lt"/>
              <a:ea typeface="+mn-ea"/>
              <a:cs typeface="+mn-cs"/>
            </a:endParaRPr>
          </a:p>
          <a:p>
            <a:pPr marL="0" lvl="0" indent="0">
              <a:buFont typeface="Arial" panose="020B0604020202020204" pitchFamily="34" charset="0"/>
              <a:buNone/>
            </a:pPr>
            <a:r>
              <a:rPr lang="fr-BE" sz="1200" kern="1200" dirty="0">
                <a:solidFill>
                  <a:schemeClr val="tx1"/>
                </a:solidFill>
                <a:effectLst/>
                <a:latin typeface="+mn-lt"/>
                <a:ea typeface="+mn-ea"/>
                <a:cs typeface="+mn-cs"/>
              </a:rPr>
              <a:t>        ET </a:t>
            </a:r>
            <a:r>
              <a:rPr lang="fr-FR" sz="1200" kern="1200" dirty="0">
                <a:solidFill>
                  <a:schemeClr val="tx1"/>
                </a:solidFill>
                <a:effectLst/>
                <a:latin typeface="+mn-lt"/>
                <a:ea typeface="+mn-ea"/>
                <a:cs typeface="+mn-cs"/>
              </a:rPr>
              <a:t>pouvoir assurer un suivi des décisions et de la réalisation effective des projets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kern="1200" dirty="0">
                <a:solidFill>
                  <a:schemeClr val="tx1"/>
                </a:solidFill>
                <a:effectLst/>
                <a:latin typeface="+mn-lt"/>
                <a:ea typeface="+mn-ea"/>
                <a:cs typeface="+mn-cs"/>
              </a:rPr>
              <a:t>3. définir et revoir annuellement le cadre et les règles du dispositif : critères (par exemple pour la répartition du budget selon les quartiers), objectifs, durée du BP, processus de décision… ;</a:t>
            </a:r>
            <a:endParaRPr lang="fr-BE"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fr-BE"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4E7E2C47-A6BA-E843-8401-8FC50A057E21}" type="slidenum">
              <a:rPr lang="fr-FR" smtClean="0"/>
              <a:t>15</a:t>
            </a:fld>
            <a:endParaRPr lang="fr-FR"/>
          </a:p>
        </p:txBody>
      </p:sp>
    </p:spTree>
    <p:extLst>
      <p:ext uri="{BB962C8B-B14F-4D97-AF65-F5344CB8AC3E}">
        <p14:creationId xmlns:p14="http://schemas.microsoft.com/office/powerpoint/2010/main" val="23307418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Le processus de BP est souvent présenté sous la forme d’un cycle  Mais il devrait l’être à travers 3 cycles. </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 ns « cycle 1 » - que l’on présente le plus souvent – est limité à la programmation des investissements</a:t>
            </a:r>
          </a:p>
          <a:p>
            <a:r>
              <a:rPr lang="fr-FR" sz="1200" kern="1200" dirty="0">
                <a:solidFill>
                  <a:schemeClr val="tx1"/>
                </a:solidFill>
                <a:effectLst/>
                <a:latin typeface="+mn-lt"/>
                <a:ea typeface="+mn-ea"/>
                <a:cs typeface="+mn-cs"/>
              </a:rPr>
              <a:t>c’est-à-dire de l’identification des besoins jusqu’au vote des projets et montants. </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Pourtant, la démarche ne s’arrête pas là pour parler de véritable participation citoyenne.</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 « cycle 2 » concerne </a:t>
            </a:r>
            <a:r>
              <a:rPr lang="fr-FR" sz="1200" b="1" kern="1200" dirty="0">
                <a:solidFill>
                  <a:schemeClr val="tx1"/>
                </a:solidFill>
                <a:effectLst/>
                <a:latin typeface="+mn-lt"/>
                <a:ea typeface="+mn-ea"/>
                <a:cs typeface="+mn-cs"/>
              </a:rPr>
              <a:t>la mise en œuvre des projets sélectionnés</a:t>
            </a:r>
            <a:r>
              <a:rPr lang="fr-FR" sz="1200" b="0" kern="1200" dirty="0">
                <a:solidFill>
                  <a:schemeClr val="tx1"/>
                </a:solidFill>
                <a:effectLst/>
                <a:latin typeface="+mn-lt"/>
                <a:ea typeface="+mn-ea"/>
                <a:cs typeface="+mn-cs"/>
              </a:rPr>
              <a:t> avec des procédures et dispositifs comme on en connait dans certains programmes de rénovation urbaine par exemple.</a:t>
            </a:r>
            <a:endParaRPr lang="fr-FR" sz="1200"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Ensuite, une fois le projet réalisé, s’enclenche le « cycle 3 », celui de </a:t>
            </a:r>
            <a:r>
              <a:rPr lang="fr-FR" sz="1200" b="1" kern="1200" dirty="0">
                <a:solidFill>
                  <a:schemeClr val="tx1"/>
                </a:solidFill>
                <a:effectLst/>
                <a:latin typeface="+mn-lt"/>
                <a:ea typeface="+mn-ea"/>
                <a:cs typeface="+mn-cs"/>
              </a:rPr>
              <a:t>la gestion et du fonctionnement du projet réalisé</a:t>
            </a:r>
            <a:r>
              <a:rPr lang="fr-FR"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qui peut également être </a:t>
            </a:r>
            <a:r>
              <a:rPr lang="fr-FR" sz="1200" kern="1200" dirty="0" err="1">
                <a:solidFill>
                  <a:schemeClr val="tx1"/>
                </a:solidFill>
                <a:effectLst/>
                <a:latin typeface="+mn-lt"/>
                <a:ea typeface="+mn-ea"/>
                <a:cs typeface="+mn-cs"/>
              </a:rPr>
              <a:t>coporté</a:t>
            </a:r>
            <a:r>
              <a:rPr lang="fr-FR" sz="1200" kern="1200" dirty="0">
                <a:solidFill>
                  <a:schemeClr val="tx1"/>
                </a:solidFill>
                <a:effectLst/>
                <a:latin typeface="+mn-lt"/>
                <a:ea typeface="+mn-ea"/>
                <a:cs typeface="+mn-cs"/>
              </a:rPr>
              <a:t> avec les citoyen·ne·s. </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Ainsi, chaque année, trois cycles se chevauchent et courent simultanément. </a:t>
            </a:r>
          </a:p>
          <a:p>
            <a:endParaRPr lang="fr-FR" sz="1200" kern="1200" dirty="0">
              <a:solidFill>
                <a:schemeClr val="tx1"/>
              </a:solidFill>
              <a:effectLst/>
              <a:latin typeface="+mn-lt"/>
              <a:ea typeface="+mn-ea"/>
              <a:cs typeface="+mn-cs"/>
              <a:sym typeface="Wingdings" pitchFamily="2" charset="2"/>
            </a:endParaRPr>
          </a:p>
          <a:p>
            <a:r>
              <a:rPr lang="fr-FR" sz="1200" kern="1200" dirty="0">
                <a:solidFill>
                  <a:schemeClr val="tx1"/>
                </a:solidFill>
                <a:effectLst/>
                <a:latin typeface="+mn-lt"/>
                <a:ea typeface="+mn-ea"/>
                <a:cs typeface="+mn-cs"/>
              </a:rPr>
              <a:t>Les deux derniers cycles sont rarement intégrés dans nos modèles de participation et pourtant, le rôle des citoyen·ne·s devrait y être envisagé.</a:t>
            </a:r>
          </a:p>
          <a:p>
            <a:endParaRPr lang="fr-FR" sz="1200" kern="1200" dirty="0">
              <a:solidFill>
                <a:schemeClr val="tx1"/>
              </a:solidFill>
              <a:effectLst/>
              <a:latin typeface="+mn-lt"/>
              <a:ea typeface="+mn-ea"/>
              <a:cs typeface="+mn-cs"/>
            </a:endParaRPr>
          </a:p>
          <a:p>
            <a:r>
              <a:rPr lang="fr-FR" sz="1200" b="1" i="1" kern="1200" dirty="0">
                <a:solidFill>
                  <a:schemeClr val="tx1"/>
                </a:solidFill>
                <a:effectLst/>
                <a:latin typeface="+mn-lt"/>
                <a:ea typeface="+mn-ea"/>
                <a:cs typeface="+mn-cs"/>
              </a:rPr>
              <a:t>Et en Wallonie ?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Dans les BP actuels</a:t>
            </a:r>
            <a:r>
              <a:rPr lang="fr-FR" sz="1200" b="1" kern="1200" dirty="0">
                <a:solidFill>
                  <a:schemeClr val="tx1"/>
                </a:solidFill>
                <a:effectLst/>
                <a:latin typeface="+mn-lt"/>
                <a:ea typeface="+mn-ea"/>
                <a:cs typeface="+mn-cs"/>
              </a:rPr>
              <a:t>, les règles sont majoritairement prédéfinies par les</a:t>
            </a:r>
            <a:r>
              <a:rPr lang="fr-FR" sz="1200" kern="1200" dirty="0">
                <a:solidFill>
                  <a:schemeClr val="tx1"/>
                </a:solidFill>
                <a:effectLst/>
                <a:latin typeface="+mn-lt"/>
                <a:ea typeface="+mn-ea"/>
                <a:cs typeface="+mn-cs"/>
              </a:rPr>
              <a:t> communes </a:t>
            </a:r>
            <a:r>
              <a:rPr lang="fr-FR" sz="1200" u="sng" kern="1200" dirty="0">
                <a:solidFill>
                  <a:schemeClr val="tx1"/>
                </a:solidFill>
                <a:effectLst/>
                <a:latin typeface="+mn-lt"/>
                <a:ea typeface="+mn-ea"/>
                <a:cs typeface="+mn-cs"/>
              </a:rPr>
              <a:t>en amont du dispositif </a:t>
            </a:r>
          </a:p>
          <a:p>
            <a:r>
              <a:rPr lang="fr-FR" sz="1200" kern="1200" dirty="0">
                <a:solidFill>
                  <a:schemeClr val="tx1"/>
                </a:solidFill>
                <a:effectLst/>
                <a:latin typeface="+mn-lt"/>
                <a:ea typeface="+mn-ea"/>
                <a:cs typeface="+mn-cs"/>
              </a:rPr>
              <a:t>et les citoyen·ne·s  doivent donc rentrer dans un cadre qui a été pensé pour elles et eux, sans prendre part à sa définition et discussion. </a:t>
            </a:r>
          </a:p>
          <a:p>
            <a:r>
              <a:rPr lang="fr-BE" sz="1200" kern="1200" dirty="0">
                <a:solidFill>
                  <a:schemeClr val="tx1"/>
                </a:solidFill>
                <a:effectLst/>
                <a:latin typeface="+mn-lt"/>
                <a:ea typeface="+mn-ea"/>
                <a:cs typeface="+mn-cs"/>
              </a:rPr>
              <a:t>Et le processus s’arrête souvent </a:t>
            </a:r>
            <a:r>
              <a:rPr lang="fr-BE" sz="1200" b="1" kern="1200" dirty="0">
                <a:solidFill>
                  <a:schemeClr val="tx1"/>
                </a:solidFill>
                <a:effectLst/>
                <a:latin typeface="+mn-lt"/>
                <a:ea typeface="+mn-ea"/>
                <a:cs typeface="+mn-cs"/>
              </a:rPr>
              <a:t>à l’étape du vote.</a:t>
            </a:r>
          </a:p>
          <a:p>
            <a:endParaRPr lang="fr-FR" dirty="0"/>
          </a:p>
        </p:txBody>
      </p:sp>
      <p:sp>
        <p:nvSpPr>
          <p:cNvPr id="4" name="Espace réservé du numéro de diapositive 3"/>
          <p:cNvSpPr>
            <a:spLocks noGrp="1"/>
          </p:cNvSpPr>
          <p:nvPr>
            <p:ph type="sldNum" sz="quarter" idx="5"/>
          </p:nvPr>
        </p:nvSpPr>
        <p:spPr/>
        <p:txBody>
          <a:bodyPr/>
          <a:lstStyle/>
          <a:p>
            <a:fld id="{4E7E2C47-A6BA-E843-8401-8FC50A057E21}" type="slidenum">
              <a:rPr lang="fr-FR" smtClean="0"/>
              <a:t>16</a:t>
            </a:fld>
            <a:endParaRPr lang="fr-FR"/>
          </a:p>
        </p:txBody>
      </p:sp>
    </p:spTree>
    <p:extLst>
      <p:ext uri="{BB962C8B-B14F-4D97-AF65-F5344CB8AC3E}">
        <p14:creationId xmlns:p14="http://schemas.microsoft.com/office/powerpoint/2010/main" val="30687315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Argent public = argent destiné à une diversité de personnes et d’enjeux qui concernent l’ensemble de la « Cité ». </a:t>
            </a:r>
          </a:p>
          <a:p>
            <a:r>
              <a:rPr lang="fr-FR" sz="1200" kern="1200" dirty="0">
                <a:solidFill>
                  <a:schemeClr val="tx1"/>
                </a:solidFill>
                <a:effectLst/>
                <a:latin typeface="+mn-lt"/>
                <a:ea typeface="+mn-ea"/>
                <a:cs typeface="+mn-cs"/>
              </a:rPr>
              <a:t>Et souvent, il n’y a pas assez de ressources pour financer toutes les nécessités = il faut donc  faire des choix et d’identifier ce qui devra être investi en priorité́ pour cette année-là.</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 BP doit arriver à faire se croiser des personnes qui constituent la diversité de la population pour construire ensemble un budget qui tienne compte d’intérêts divers, parfois de visions différentes. C’est une condition fondamentale, mais aussi une des plus complexes à mettre en œuvre. </a:t>
            </a:r>
            <a:endParaRPr lang="fr-BE" sz="1200"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De nombreuses expériences montrent que c’est au croisement entre des intérêts divergents que se construisent les décisions les plus partagées et légitimes. </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Deux facteurs facilitent cette prise en compte des intérêts divers : l’échelle du territoire et l’implication d’élus &amp; administrations qui ont des vues d’ensemble</a:t>
            </a:r>
          </a:p>
          <a:p>
            <a:endParaRPr lang="fr-FR" sz="1200" b="1" i="1" kern="1200" dirty="0">
              <a:solidFill>
                <a:schemeClr val="tx1"/>
              </a:solidFill>
              <a:effectLst/>
              <a:latin typeface="+mn-lt"/>
              <a:ea typeface="+mn-ea"/>
              <a:cs typeface="+mn-cs"/>
            </a:endParaRPr>
          </a:p>
          <a:p>
            <a:r>
              <a:rPr lang="fr-FR" sz="1200" b="1" i="1" kern="1200" dirty="0">
                <a:solidFill>
                  <a:schemeClr val="tx1"/>
                </a:solidFill>
                <a:effectLst/>
                <a:latin typeface="+mn-lt"/>
                <a:ea typeface="+mn-ea"/>
                <a:cs typeface="+mn-cs"/>
              </a:rPr>
              <a:t>Et en Wallonie ? </a:t>
            </a:r>
            <a:endParaRPr lang="fr-BE" sz="1200" kern="1200" dirty="0">
              <a:solidFill>
                <a:schemeClr val="tx1"/>
              </a:solidFill>
              <a:effectLst/>
              <a:latin typeface="+mn-lt"/>
              <a:ea typeface="+mn-ea"/>
              <a:cs typeface="+mn-cs"/>
            </a:endParaRPr>
          </a:p>
          <a:p>
            <a:r>
              <a:rPr lang="fr-FR" sz="1200" i="1" kern="1200" dirty="0">
                <a:solidFill>
                  <a:schemeClr val="tx1"/>
                </a:solidFill>
                <a:effectLst/>
                <a:latin typeface="+mn-lt"/>
                <a:ea typeface="+mn-ea"/>
                <a:cs typeface="+mn-cs"/>
              </a:rPr>
              <a:t>Dans les BP actuels que l’on observe en Wallonie, on observe peu d’opportunités de rencontrer une diversité de points de vue. </a:t>
            </a:r>
          </a:p>
          <a:p>
            <a:pPr marL="171450" indent="-171450">
              <a:buFontTx/>
              <a:buChar char="-"/>
            </a:pPr>
            <a:r>
              <a:rPr lang="fr-FR" sz="1200" i="1" kern="1200" dirty="0">
                <a:solidFill>
                  <a:schemeClr val="tx1"/>
                </a:solidFill>
                <a:effectLst/>
                <a:latin typeface="+mn-lt"/>
                <a:ea typeface="+mn-ea"/>
                <a:cs typeface="+mn-cs"/>
              </a:rPr>
              <a:t>Peu de BP propose des moments d’assemblées entre citoyen·ne·s pour échanger, débattre, regrouper leurs idées (définir les besoins ou prioriser)</a:t>
            </a:r>
          </a:p>
          <a:p>
            <a:pPr marL="171450" indent="-171450">
              <a:buFontTx/>
              <a:buChar char="-"/>
            </a:pPr>
            <a:r>
              <a:rPr lang="fr-FR" sz="1200" i="1" kern="1200" dirty="0">
                <a:solidFill>
                  <a:schemeClr val="tx1"/>
                </a:solidFill>
                <a:effectLst/>
                <a:latin typeface="+mn-lt"/>
                <a:ea typeface="+mn-ea"/>
                <a:cs typeface="+mn-cs"/>
              </a:rPr>
              <a:t>Peu proposent aussi des moments d’échanges entre citoyen·ne·s, </a:t>
            </a:r>
            <a:r>
              <a:rPr lang="fr-FR" sz="1200" i="1" kern="1200" dirty="0" err="1">
                <a:solidFill>
                  <a:schemeClr val="tx1"/>
                </a:solidFill>
                <a:effectLst/>
                <a:latin typeface="+mn-lt"/>
                <a:ea typeface="+mn-ea"/>
                <a:cs typeface="+mn-cs"/>
              </a:rPr>
              <a:t>élu.e.s</a:t>
            </a:r>
            <a:r>
              <a:rPr lang="fr-FR" sz="1200" i="1" kern="1200" dirty="0">
                <a:solidFill>
                  <a:schemeClr val="tx1"/>
                </a:solidFill>
                <a:effectLst/>
                <a:latin typeface="+mn-lt"/>
                <a:ea typeface="+mn-ea"/>
                <a:cs typeface="+mn-cs"/>
              </a:rPr>
              <a:t> et </a:t>
            </a:r>
            <a:r>
              <a:rPr lang="fr-FR" sz="1200" i="1" kern="1200" dirty="0" err="1">
                <a:solidFill>
                  <a:schemeClr val="tx1"/>
                </a:solidFill>
                <a:effectLst/>
                <a:latin typeface="+mn-lt"/>
                <a:ea typeface="+mn-ea"/>
                <a:cs typeface="+mn-cs"/>
              </a:rPr>
              <a:t>technicien·ne·s</a:t>
            </a:r>
            <a:r>
              <a:rPr lang="fr-FR" sz="1200" i="1" kern="1200" dirty="0">
                <a:solidFill>
                  <a:schemeClr val="tx1"/>
                </a:solidFill>
                <a:effectLst/>
                <a:latin typeface="+mn-lt"/>
                <a:ea typeface="+mn-ea"/>
                <a:cs typeface="+mn-cs"/>
              </a:rPr>
              <a:t> (construire les projets)</a:t>
            </a:r>
          </a:p>
          <a:p>
            <a:pPr marL="171450" indent="-171450">
              <a:buFontTx/>
              <a:buChar char="-"/>
            </a:pPr>
            <a:r>
              <a:rPr lang="fr-FR" sz="1200" i="1" kern="1200" dirty="0">
                <a:solidFill>
                  <a:schemeClr val="tx1"/>
                </a:solidFill>
                <a:effectLst/>
                <a:latin typeface="+mn-lt"/>
                <a:ea typeface="+mn-ea"/>
                <a:cs typeface="+mn-cs"/>
              </a:rPr>
              <a:t>Le recours à un système de jury prive souvent les BP de leurs espaces de débat et de croisement multi-acteurs</a:t>
            </a:r>
          </a:p>
          <a:p>
            <a:pPr marL="171450" indent="-171450">
              <a:buFontTx/>
              <a:buChar char="-"/>
            </a:pPr>
            <a:r>
              <a:rPr lang="fr-FR" sz="1200" i="1" kern="1200" dirty="0">
                <a:solidFill>
                  <a:schemeClr val="tx1"/>
                </a:solidFill>
                <a:effectLst/>
                <a:latin typeface="+mn-lt"/>
                <a:ea typeface="+mn-ea"/>
                <a:cs typeface="+mn-cs"/>
              </a:rPr>
              <a:t>Les plateformes numériques aussi</a:t>
            </a:r>
          </a:p>
          <a:p>
            <a:endParaRPr lang="fr-FR" sz="1200" i="1" kern="1200" dirty="0">
              <a:solidFill>
                <a:schemeClr val="tx1"/>
              </a:solidFill>
              <a:effectLst/>
              <a:latin typeface="+mn-lt"/>
              <a:ea typeface="+mn-ea"/>
              <a:cs typeface="+mn-cs"/>
            </a:endParaRPr>
          </a:p>
          <a:p>
            <a:r>
              <a:rPr lang="fr-FR" sz="1200" i="1" kern="1200" dirty="0">
                <a:solidFill>
                  <a:schemeClr val="tx1"/>
                </a:solidFill>
                <a:effectLst/>
                <a:latin typeface="+mn-lt"/>
                <a:ea typeface="+mn-ea"/>
                <a:cs typeface="+mn-cs"/>
              </a:rPr>
              <a:t>De plus, la modalité du CDLD de </a:t>
            </a:r>
            <a:r>
              <a:rPr lang="fr-FR" sz="1200" i="1" kern="1200" dirty="0" err="1">
                <a:solidFill>
                  <a:schemeClr val="tx1"/>
                </a:solidFill>
                <a:effectLst/>
                <a:latin typeface="+mn-lt"/>
                <a:ea typeface="+mn-ea"/>
                <a:cs typeface="+mn-cs"/>
              </a:rPr>
              <a:t>recourri</a:t>
            </a:r>
            <a:r>
              <a:rPr lang="fr-FR" sz="1200" i="1" kern="1200" dirty="0">
                <a:solidFill>
                  <a:schemeClr val="tx1"/>
                </a:solidFill>
                <a:effectLst/>
                <a:latin typeface="+mn-lt"/>
                <a:ea typeface="+mn-ea"/>
                <a:cs typeface="+mn-cs"/>
              </a:rPr>
              <a:t> à des </a:t>
            </a:r>
            <a:r>
              <a:rPr lang="fr-FR" sz="1200" i="1" kern="1200" dirty="0" err="1">
                <a:solidFill>
                  <a:schemeClr val="tx1"/>
                </a:solidFill>
                <a:effectLst/>
                <a:latin typeface="+mn-lt"/>
                <a:ea typeface="+mn-ea"/>
                <a:cs typeface="+mn-cs"/>
              </a:rPr>
              <a:t>comiités</a:t>
            </a:r>
            <a:r>
              <a:rPr lang="fr-FR" sz="1200" i="1" kern="1200" dirty="0">
                <a:solidFill>
                  <a:schemeClr val="tx1"/>
                </a:solidFill>
                <a:effectLst/>
                <a:latin typeface="+mn-lt"/>
                <a:ea typeface="+mn-ea"/>
                <a:cs typeface="+mn-cs"/>
              </a:rPr>
              <a:t> de quartier ou des associations avec statut juridique </a:t>
            </a:r>
            <a:r>
              <a:rPr lang="fr-FR" sz="1200" i="1" kern="1200" dirty="0" err="1">
                <a:solidFill>
                  <a:schemeClr val="tx1"/>
                </a:solidFill>
                <a:effectLst/>
                <a:latin typeface="+mn-lt"/>
                <a:ea typeface="+mn-ea"/>
                <a:cs typeface="+mn-cs"/>
              </a:rPr>
              <a:t>renfrocent</a:t>
            </a:r>
            <a:r>
              <a:rPr lang="fr-FR" sz="1200" i="1" kern="1200" dirty="0">
                <a:solidFill>
                  <a:schemeClr val="tx1"/>
                </a:solidFill>
                <a:effectLst/>
                <a:latin typeface="+mn-lt"/>
                <a:ea typeface="+mn-ea"/>
                <a:cs typeface="+mn-cs"/>
              </a:rPr>
              <a:t> le fait que ce sont les mêmes citoyen·ne·s déjà </a:t>
            </a:r>
            <a:r>
              <a:rPr lang="fr-FR" sz="1200" i="1" kern="1200" dirty="0" err="1">
                <a:solidFill>
                  <a:schemeClr val="tx1"/>
                </a:solidFill>
                <a:effectLst/>
                <a:latin typeface="+mn-lt"/>
                <a:ea typeface="+mn-ea"/>
                <a:cs typeface="+mn-cs"/>
              </a:rPr>
              <a:t>engagé</a:t>
            </a:r>
            <a:r>
              <a:rPr lang="fr-FR" sz="1200" kern="1200" dirty="0" err="1">
                <a:solidFill>
                  <a:schemeClr val="tx1"/>
                </a:solidFill>
                <a:effectLst/>
                <a:latin typeface="+mn-lt"/>
                <a:ea typeface="+mn-ea"/>
                <a:cs typeface="+mn-cs"/>
              </a:rPr>
              <a:t>·e·</a:t>
            </a:r>
            <a:r>
              <a:rPr lang="fr-FR" sz="1200" i="1" kern="1200" dirty="0" err="1">
                <a:solidFill>
                  <a:schemeClr val="tx1"/>
                </a:solidFill>
                <a:effectLst/>
                <a:latin typeface="+mn-lt"/>
                <a:ea typeface="+mn-ea"/>
                <a:cs typeface="+mn-cs"/>
              </a:rPr>
              <a:t>s</a:t>
            </a:r>
            <a:r>
              <a:rPr lang="fr-FR" sz="1200" i="1" kern="1200" dirty="0">
                <a:solidFill>
                  <a:schemeClr val="tx1"/>
                </a:solidFill>
                <a:effectLst/>
                <a:latin typeface="+mn-lt"/>
                <a:ea typeface="+mn-ea"/>
                <a:cs typeface="+mn-cs"/>
              </a:rPr>
              <a:t> par ailleurs – qui se connaissent donc déjà – et qui trouvent avec le BP une occasion supplémentaire pour mettre en œuvre des projets.</a:t>
            </a:r>
            <a:endParaRPr lang="fr-BE" sz="1200" kern="1200" dirty="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5"/>
          </p:nvPr>
        </p:nvSpPr>
        <p:spPr/>
        <p:txBody>
          <a:bodyPr/>
          <a:lstStyle/>
          <a:p>
            <a:fld id="{4E7E2C47-A6BA-E843-8401-8FC50A057E21}" type="slidenum">
              <a:rPr lang="fr-FR" smtClean="0"/>
              <a:t>17</a:t>
            </a:fld>
            <a:endParaRPr lang="fr-FR"/>
          </a:p>
        </p:txBody>
      </p:sp>
    </p:spTree>
    <p:extLst>
      <p:ext uri="{BB962C8B-B14F-4D97-AF65-F5344CB8AC3E}">
        <p14:creationId xmlns:p14="http://schemas.microsoft.com/office/powerpoint/2010/main" val="3511414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Une modalité pour atteindre ce croisement d’intérêt réside dans l’organe de décision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kern="1200" dirty="0">
                <a:solidFill>
                  <a:schemeClr val="tx1"/>
                </a:solidFill>
                <a:effectLst/>
                <a:latin typeface="+mn-lt"/>
                <a:ea typeface="+mn-ea"/>
                <a:cs typeface="+mn-cs"/>
              </a:rPr>
              <a:t>Via des assemblées ouvertes à </a:t>
            </a:r>
            <a:r>
              <a:rPr lang="fr-FR" sz="1200" kern="1200" dirty="0" err="1">
                <a:solidFill>
                  <a:schemeClr val="tx1"/>
                </a:solidFill>
                <a:effectLst/>
                <a:latin typeface="+mn-lt"/>
                <a:ea typeface="+mn-ea"/>
                <a:cs typeface="+mn-cs"/>
              </a:rPr>
              <a:t>tou·te·s</a:t>
            </a:r>
            <a:endParaRPr lang="fr-FR"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kern="1200" dirty="0">
                <a:solidFill>
                  <a:schemeClr val="tx1"/>
                </a:solidFill>
                <a:effectLst/>
                <a:latin typeface="+mn-lt"/>
                <a:ea typeface="+mn-ea"/>
                <a:cs typeface="+mn-cs"/>
              </a:rPr>
              <a:t>Via un Conseil du budget participatif qui reproduit une certaine diversité</a:t>
            </a:r>
          </a:p>
          <a:p>
            <a:endParaRPr lang="fr-FR" sz="1200" kern="1200" dirty="0">
              <a:solidFill>
                <a:schemeClr val="tx1"/>
              </a:solidFill>
              <a:effectLst/>
              <a:latin typeface="+mn-lt"/>
              <a:ea typeface="+mn-ea"/>
              <a:cs typeface="+mn-cs"/>
            </a:endParaRPr>
          </a:p>
          <a:p>
            <a:r>
              <a:rPr lang="fr-FR" sz="1200" b="1" i="1" kern="1200" dirty="0">
                <a:solidFill>
                  <a:schemeClr val="tx1"/>
                </a:solidFill>
                <a:effectLst/>
                <a:latin typeface="+mn-lt"/>
                <a:ea typeface="+mn-ea"/>
                <a:cs typeface="+mn-cs"/>
              </a:rPr>
              <a:t>Et en Wallonie ? </a:t>
            </a:r>
          </a:p>
          <a:p>
            <a:r>
              <a:rPr lang="fr-FR" sz="1200" b="1" i="1" kern="1200" dirty="0">
                <a:solidFill>
                  <a:schemeClr val="tx1"/>
                </a:solidFill>
                <a:effectLst/>
                <a:latin typeface="+mn-lt"/>
                <a:ea typeface="+mn-ea"/>
                <a:cs typeface="+mn-cs"/>
              </a:rPr>
              <a:t>Majoritairement via des jurys </a:t>
            </a:r>
            <a:r>
              <a:rPr lang="fr-FR" sz="1200" kern="1200" dirty="0">
                <a:solidFill>
                  <a:schemeClr val="tx1"/>
                </a:solidFill>
                <a:effectLst/>
                <a:latin typeface="+mn-lt"/>
                <a:ea typeface="+mn-ea"/>
                <a:cs typeface="+mn-cs"/>
              </a:rPr>
              <a:t>– dont la composition est souvent définie par le politique – </a:t>
            </a:r>
          </a:p>
          <a:p>
            <a:r>
              <a:rPr lang="fr-FR" sz="1200" kern="1200" dirty="0">
                <a:solidFill>
                  <a:schemeClr val="tx1"/>
                </a:solidFill>
                <a:effectLst/>
                <a:latin typeface="+mn-lt"/>
                <a:ea typeface="+mn-ea"/>
                <a:cs typeface="+mn-cs"/>
              </a:rPr>
              <a:t>qui décident sur base de la lecture des propositions de projet</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ou via </a:t>
            </a:r>
            <a:r>
              <a:rPr lang="fr-FR" sz="1200" b="1" i="1" kern="1200" dirty="0">
                <a:solidFill>
                  <a:schemeClr val="tx1"/>
                </a:solidFill>
                <a:effectLst/>
                <a:latin typeface="+mn-lt"/>
                <a:ea typeface="+mn-ea"/>
                <a:cs typeface="+mn-cs"/>
              </a:rPr>
              <a:t>une assemblée entre citoyen·ne·s </a:t>
            </a:r>
            <a:r>
              <a:rPr lang="fr-FR" sz="1200" kern="1200" dirty="0">
                <a:solidFill>
                  <a:schemeClr val="tx1"/>
                </a:solidFill>
                <a:effectLst/>
                <a:latin typeface="+mn-lt"/>
                <a:ea typeface="+mn-ea"/>
                <a:cs typeface="+mn-cs"/>
              </a:rPr>
              <a:t>qui discutent sans l’apport des élu·e·s ou de l’administration.</a:t>
            </a:r>
            <a:endParaRPr lang="fr-BE" sz="1200"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Tout cela questionne la possibilité d’appropriation de la démarche par les citoyen·ne·s, </a:t>
            </a:r>
          </a:p>
          <a:p>
            <a:r>
              <a:rPr lang="fr-FR" sz="1200" kern="1200" dirty="0">
                <a:solidFill>
                  <a:schemeClr val="tx1"/>
                </a:solidFill>
                <a:effectLst/>
                <a:latin typeface="+mn-lt"/>
                <a:ea typeface="+mn-ea"/>
                <a:cs typeface="+mn-cs"/>
              </a:rPr>
              <a:t>et rend quasi impossible l’apprentissage démocratique induit par les BP. </a:t>
            </a:r>
            <a:endParaRPr lang="fr-BE" sz="1200" kern="1200" dirty="0">
              <a:solidFill>
                <a:schemeClr val="tx1"/>
              </a:solidFill>
              <a:effectLst/>
              <a:latin typeface="+mn-lt"/>
              <a:ea typeface="+mn-ea"/>
              <a:cs typeface="+mn-cs"/>
            </a:endParaRPr>
          </a:p>
          <a:p>
            <a:endParaRPr lang="fr-FR" dirty="0"/>
          </a:p>
          <a:p>
            <a:endParaRPr lang="fr-FR" dirty="0"/>
          </a:p>
        </p:txBody>
      </p:sp>
      <p:sp>
        <p:nvSpPr>
          <p:cNvPr id="4" name="Espace réservé du numéro de diapositive 3"/>
          <p:cNvSpPr>
            <a:spLocks noGrp="1"/>
          </p:cNvSpPr>
          <p:nvPr>
            <p:ph type="sldNum" sz="quarter" idx="5"/>
          </p:nvPr>
        </p:nvSpPr>
        <p:spPr/>
        <p:txBody>
          <a:bodyPr/>
          <a:lstStyle/>
          <a:p>
            <a:fld id="{4E7E2C47-A6BA-E843-8401-8FC50A057E21}" type="slidenum">
              <a:rPr lang="fr-FR" smtClean="0"/>
              <a:t>18</a:t>
            </a:fld>
            <a:endParaRPr lang="fr-FR"/>
          </a:p>
        </p:txBody>
      </p:sp>
    </p:spTree>
    <p:extLst>
      <p:ext uri="{BB962C8B-B14F-4D97-AF65-F5344CB8AC3E}">
        <p14:creationId xmlns:p14="http://schemas.microsoft.com/office/powerpoint/2010/main" val="13597103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Le BP vient un peu bousculer les pratiques de chacun·e : </a:t>
            </a:r>
          </a:p>
          <a:p>
            <a:pPr marL="171450" indent="-171450">
              <a:buFontTx/>
              <a:buChar char="-"/>
            </a:pPr>
            <a:r>
              <a:rPr lang="fr-FR" sz="1200" kern="1200" dirty="0">
                <a:solidFill>
                  <a:schemeClr val="tx1"/>
                </a:solidFill>
                <a:effectLst/>
                <a:latin typeface="+mn-lt"/>
                <a:ea typeface="+mn-ea"/>
                <a:cs typeface="+mn-cs"/>
              </a:rPr>
              <a:t>les </a:t>
            </a:r>
            <a:r>
              <a:rPr lang="fr-FR" sz="1200" kern="1200" dirty="0" err="1">
                <a:solidFill>
                  <a:schemeClr val="tx1"/>
                </a:solidFill>
                <a:effectLst/>
                <a:latin typeface="+mn-lt"/>
                <a:ea typeface="+mn-ea"/>
                <a:cs typeface="+mn-cs"/>
              </a:rPr>
              <a:t>élu.e.s</a:t>
            </a:r>
            <a:r>
              <a:rPr lang="fr-FR" sz="1200" kern="1200" dirty="0">
                <a:solidFill>
                  <a:schemeClr val="tx1"/>
                </a:solidFill>
                <a:effectLst/>
                <a:latin typeface="+mn-lt"/>
                <a:ea typeface="+mn-ea"/>
                <a:cs typeface="+mn-cs"/>
              </a:rPr>
              <a:t> ne décident plus </a:t>
            </a:r>
            <a:r>
              <a:rPr lang="fr-FR" sz="1200" kern="1200" dirty="0" err="1">
                <a:solidFill>
                  <a:schemeClr val="tx1"/>
                </a:solidFill>
                <a:effectLst/>
                <a:latin typeface="+mn-lt"/>
                <a:ea typeface="+mn-ea"/>
                <a:cs typeface="+mn-cs"/>
              </a:rPr>
              <a:t>seul·e·s</a:t>
            </a:r>
            <a:r>
              <a:rPr lang="fr-FR" sz="1200" kern="1200" dirty="0">
                <a:solidFill>
                  <a:schemeClr val="tx1"/>
                </a:solidFill>
                <a:effectLst/>
                <a:latin typeface="+mn-lt"/>
                <a:ea typeface="+mn-ea"/>
                <a:cs typeface="+mn-cs"/>
              </a:rPr>
              <a:t> des politiques à mettre en place ; </a:t>
            </a:r>
          </a:p>
          <a:p>
            <a:pPr marL="171450" indent="-171450">
              <a:buFontTx/>
              <a:buChar char="-"/>
            </a:pPr>
            <a:r>
              <a:rPr lang="fr-FR" sz="1200" kern="1200" dirty="0">
                <a:solidFill>
                  <a:schemeClr val="tx1"/>
                </a:solidFill>
                <a:effectLst/>
                <a:latin typeface="+mn-lt"/>
                <a:ea typeface="+mn-ea"/>
                <a:cs typeface="+mn-cs"/>
              </a:rPr>
              <a:t>les services publics mettent en œuvre des projets construits avec les citoyen·ne·s ; </a:t>
            </a:r>
          </a:p>
          <a:p>
            <a:pPr marL="171450" indent="-171450">
              <a:buFontTx/>
              <a:buChar char="-"/>
            </a:pPr>
            <a:r>
              <a:rPr lang="fr-FR" sz="1200" kern="1200" dirty="0">
                <a:solidFill>
                  <a:schemeClr val="tx1"/>
                </a:solidFill>
                <a:effectLst/>
                <a:latin typeface="+mn-lt"/>
                <a:ea typeface="+mn-ea"/>
                <a:cs typeface="+mn-cs"/>
              </a:rPr>
              <a:t>les associations peuvent soutenir les idées des citoyen·ne·s et les aider à mieux les formuler ; </a:t>
            </a:r>
          </a:p>
          <a:p>
            <a:pPr marL="171450" indent="-171450">
              <a:buFontTx/>
              <a:buChar char="-"/>
            </a:pPr>
            <a:r>
              <a:rPr lang="fr-FR" sz="1200" kern="1200" dirty="0">
                <a:solidFill>
                  <a:schemeClr val="tx1"/>
                </a:solidFill>
                <a:effectLst/>
                <a:latin typeface="+mn-lt"/>
                <a:ea typeface="+mn-ea"/>
                <a:cs typeface="+mn-cs"/>
              </a:rPr>
              <a:t>les citoyen·ne·s doivent se familiariser avec le budget communal, les enjeux et choix politiques. Et d’assumer leur part de responsabilité : s’ils ne s’impliquent pas, s’intéressent pas à la chose publique, le système ne changera pas.</a:t>
            </a:r>
          </a:p>
          <a:p>
            <a:pPr marL="171450" indent="-171450">
              <a:buFontTx/>
              <a:buChar char="-"/>
            </a:pPr>
            <a:endParaRPr lang="fr-FR" sz="1200" kern="1200" dirty="0">
              <a:solidFill>
                <a:schemeClr val="tx1"/>
              </a:solidFill>
              <a:effectLst/>
              <a:latin typeface="+mn-lt"/>
              <a:ea typeface="+mn-ea"/>
              <a:cs typeface="+mn-cs"/>
            </a:endParaRPr>
          </a:p>
          <a:p>
            <a:pPr marL="0" indent="0">
              <a:buFontTx/>
              <a:buNone/>
            </a:pPr>
            <a:r>
              <a:rPr lang="fr-FR" sz="1200" kern="1200" dirty="0">
                <a:solidFill>
                  <a:schemeClr val="tx1"/>
                </a:solidFill>
                <a:effectLst/>
                <a:latin typeface="+mn-lt"/>
                <a:ea typeface="+mn-ea"/>
                <a:cs typeface="+mn-cs"/>
                <a:sym typeface="Wingdings" pitchFamily="2" charset="2"/>
              </a:rPr>
              <a:t> </a:t>
            </a:r>
            <a:r>
              <a:rPr lang="fr-FR" sz="1200" kern="1200" dirty="0">
                <a:solidFill>
                  <a:schemeClr val="tx1"/>
                </a:solidFill>
                <a:effectLst/>
                <a:latin typeface="+mn-lt"/>
                <a:ea typeface="+mn-ea"/>
                <a:cs typeface="+mn-cs"/>
              </a:rPr>
              <a:t>C’est au croisement de ces rôles – souvent nouveaux – qu’un BP a les meilleures chances de transformer la vie et la démocratie locales.</a:t>
            </a:r>
            <a:endParaRPr lang="fr-BE" sz="1200"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Parfois, </a:t>
            </a:r>
            <a:r>
              <a:rPr lang="fr-FR" sz="1200" b="1" kern="1200" dirty="0">
                <a:solidFill>
                  <a:schemeClr val="tx1"/>
                </a:solidFill>
                <a:effectLst/>
                <a:latin typeface="+mn-lt"/>
                <a:ea typeface="+mn-ea"/>
                <a:cs typeface="+mn-cs"/>
              </a:rPr>
              <a:t>des espaces de formation </a:t>
            </a:r>
            <a:r>
              <a:rPr lang="fr-FR" sz="1200" kern="1200" dirty="0">
                <a:solidFill>
                  <a:schemeClr val="tx1"/>
                </a:solidFill>
                <a:effectLst/>
                <a:latin typeface="+mn-lt"/>
                <a:ea typeface="+mn-ea"/>
                <a:cs typeface="+mn-cs"/>
              </a:rPr>
              <a:t>sont proposés : compréhension du budget communal pour en saisir les enjeux, identifier les compétences, les marges de manœuvre, comparer les évolutions, etc.</a:t>
            </a:r>
          </a:p>
          <a:p>
            <a:endParaRPr lang="fr-BE" sz="1200" kern="1200" dirty="0">
              <a:solidFill>
                <a:schemeClr val="tx1"/>
              </a:solidFill>
              <a:effectLst/>
              <a:latin typeface="+mn-lt"/>
              <a:ea typeface="+mn-ea"/>
              <a:cs typeface="+mn-cs"/>
            </a:endParaRPr>
          </a:p>
          <a:p>
            <a:r>
              <a:rPr lang="fr-FR" sz="1200" b="1" i="1" kern="1200" dirty="0">
                <a:solidFill>
                  <a:schemeClr val="tx1"/>
                </a:solidFill>
                <a:effectLst/>
                <a:latin typeface="+mn-lt"/>
                <a:ea typeface="+mn-ea"/>
                <a:cs typeface="+mn-cs"/>
              </a:rPr>
              <a:t>Et en Wallonie ? </a:t>
            </a:r>
            <a:endParaRPr lang="fr-BE" sz="1200" kern="1200" dirty="0">
              <a:solidFill>
                <a:schemeClr val="tx1"/>
              </a:solidFill>
              <a:effectLst/>
              <a:latin typeface="+mn-lt"/>
              <a:ea typeface="+mn-ea"/>
              <a:cs typeface="+mn-cs"/>
            </a:endParaRPr>
          </a:p>
          <a:p>
            <a:r>
              <a:rPr lang="fr-FR" sz="1200" i="1" kern="1200" dirty="0">
                <a:solidFill>
                  <a:schemeClr val="tx1"/>
                </a:solidFill>
                <a:effectLst/>
                <a:latin typeface="+mn-lt"/>
                <a:ea typeface="+mn-ea"/>
                <a:cs typeface="+mn-cs"/>
              </a:rPr>
              <a:t>La plupart des BP actuels en Wallonie sont en réalité des enveloppes destinées à des projets citoyens. </a:t>
            </a:r>
          </a:p>
          <a:p>
            <a:r>
              <a:rPr lang="fr-FR" sz="1200" i="1" kern="1200" dirty="0">
                <a:solidFill>
                  <a:schemeClr val="tx1"/>
                </a:solidFill>
                <a:effectLst/>
                <a:latin typeface="+mn-lt"/>
                <a:ea typeface="+mn-ea"/>
                <a:cs typeface="+mn-cs"/>
              </a:rPr>
              <a:t>Les volumes financiers restent souvent limités, il y a peu d’espaces de débat </a:t>
            </a:r>
            <a:r>
              <a:rPr lang="fr-FR" sz="1200" i="1" kern="1200" dirty="0" err="1">
                <a:solidFill>
                  <a:schemeClr val="tx1"/>
                </a:solidFill>
                <a:effectLst/>
                <a:latin typeface="+mn-lt"/>
                <a:ea typeface="+mn-ea"/>
                <a:cs typeface="+mn-cs"/>
              </a:rPr>
              <a:t>multi-acteur·trice·s</a:t>
            </a:r>
            <a:r>
              <a:rPr lang="fr-FR" sz="1200" i="1" kern="1200" dirty="0">
                <a:solidFill>
                  <a:schemeClr val="tx1"/>
                </a:solidFill>
                <a:effectLst/>
                <a:latin typeface="+mn-lt"/>
                <a:ea typeface="+mn-ea"/>
                <a:cs typeface="+mn-cs"/>
              </a:rPr>
              <a:t> qui permettent de discuter des politiques publiques et de leur financement. Les services publics sont mobilisés pour analyser la faisabilité des projets, mais ne les mettent généralement pas en œuvre.</a:t>
            </a:r>
            <a:endParaRPr lang="fr-BE" sz="120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4E7E2C47-A6BA-E843-8401-8FC50A057E21}" type="slidenum">
              <a:rPr lang="fr-FR" smtClean="0"/>
              <a:t>19</a:t>
            </a:fld>
            <a:endParaRPr lang="fr-FR"/>
          </a:p>
        </p:txBody>
      </p:sp>
    </p:spTree>
    <p:extLst>
      <p:ext uri="{BB962C8B-B14F-4D97-AF65-F5344CB8AC3E}">
        <p14:creationId xmlns:p14="http://schemas.microsoft.com/office/powerpoint/2010/main" val="1742275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5800" y="1143000"/>
            <a:ext cx="5486400" cy="30861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9215A49-F813-7949-A95D-E1CCF5AE2155}" type="slidenum">
              <a:rPr lang="fr-FR" smtClean="0"/>
              <a:t>22</a:t>
            </a:fld>
            <a:endParaRPr lang="fr-FR"/>
          </a:p>
        </p:txBody>
      </p:sp>
    </p:spTree>
    <p:extLst>
      <p:ext uri="{BB962C8B-B14F-4D97-AF65-F5344CB8AC3E}">
        <p14:creationId xmlns:p14="http://schemas.microsoft.com/office/powerpoint/2010/main" val="1088998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Depuis un peu plus de 10 ans… actif autour des questions et enjeux de finances publiques tels que :</a:t>
            </a:r>
          </a:p>
          <a:p>
            <a:endParaRPr lang="fr-FR" dirty="0"/>
          </a:p>
          <a:p>
            <a:r>
              <a:rPr lang="fr-FR" dirty="0"/>
              <a:t>Plusieurs publications ont été produites à destination des </a:t>
            </a:r>
            <a:r>
              <a:rPr lang="fr-FR" dirty="0" err="1"/>
              <a:t>ciotyenfne·s</a:t>
            </a:r>
            <a:r>
              <a:rPr lang="fr-FR" dirty="0"/>
              <a:t> et communes (disponibles sur notre site)</a:t>
            </a:r>
          </a:p>
        </p:txBody>
      </p:sp>
      <p:sp>
        <p:nvSpPr>
          <p:cNvPr id="4" name="Espace réservé du numéro de diapositive 3"/>
          <p:cNvSpPr>
            <a:spLocks noGrp="1"/>
          </p:cNvSpPr>
          <p:nvPr>
            <p:ph type="sldNum" sz="quarter" idx="5"/>
          </p:nvPr>
        </p:nvSpPr>
        <p:spPr/>
        <p:txBody>
          <a:bodyPr/>
          <a:lstStyle/>
          <a:p>
            <a:fld id="{4E7E2C47-A6BA-E843-8401-8FC50A057E21}" type="slidenum">
              <a:rPr lang="fr-FR" smtClean="0"/>
              <a:t>3</a:t>
            </a:fld>
            <a:endParaRPr lang="fr-FR"/>
          </a:p>
        </p:txBody>
      </p:sp>
    </p:spTree>
    <p:extLst>
      <p:ext uri="{BB962C8B-B14F-4D97-AF65-F5344CB8AC3E}">
        <p14:creationId xmlns:p14="http://schemas.microsoft.com/office/powerpoint/2010/main" val="2370571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Depuis les dernières élections, le Budget Participatif (BP) a suscité un grand engouement et est inscrit dans de nombreuses Déclarations de Politique Générale ; plusieurs communes belges se sont déjà lancées.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Une fois mis en place, ici ou ailleurs, cet enthousiasme est parfois entaché de déceptions : pas assez de mobilisation des citoyen·ne·s ; ou alors ce sont toujours les mêmes qui répondent ; </a:t>
            </a:r>
            <a:r>
              <a:rPr lang="fr-FR" sz="1200" kern="1200" dirty="0" err="1">
                <a:solidFill>
                  <a:schemeClr val="tx1"/>
                </a:solidFill>
                <a:effectLst/>
                <a:latin typeface="+mn-lt"/>
                <a:ea typeface="+mn-ea"/>
                <a:cs typeface="+mn-cs"/>
              </a:rPr>
              <a:t>certain·e·s</a:t>
            </a:r>
            <a:r>
              <a:rPr lang="fr-FR" sz="1200" kern="1200" dirty="0">
                <a:solidFill>
                  <a:schemeClr val="tx1"/>
                </a:solidFill>
                <a:effectLst/>
                <a:latin typeface="+mn-lt"/>
                <a:ea typeface="+mn-ea"/>
                <a:cs typeface="+mn-cs"/>
              </a:rPr>
              <a:t> estiment que le processus est long et parfois décourageant… </a:t>
            </a:r>
          </a:p>
          <a:p>
            <a:endParaRPr lang="fr-FR" sz="1200" kern="1200" dirty="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5"/>
          </p:nvPr>
        </p:nvSpPr>
        <p:spPr/>
        <p:txBody>
          <a:bodyPr/>
          <a:lstStyle/>
          <a:p>
            <a:fld id="{EEFD83E6-FB8E-AC49-9513-20B1D5F26828}" type="slidenum">
              <a:rPr lang="fr-FR" smtClean="0"/>
              <a:t>4</a:t>
            </a:fld>
            <a:endParaRPr lang="fr-FR"/>
          </a:p>
        </p:txBody>
      </p:sp>
    </p:spTree>
    <p:extLst>
      <p:ext uri="{BB962C8B-B14F-4D97-AF65-F5344CB8AC3E}">
        <p14:creationId xmlns:p14="http://schemas.microsoft.com/office/powerpoint/2010/main" val="3004069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nl-BE" sz="1200" kern="1200" dirty="0">
                <a:solidFill>
                  <a:schemeClr val="tx1"/>
                </a:solidFill>
                <a:effectLst/>
                <a:latin typeface="+mn-lt"/>
                <a:ea typeface="+mn-ea"/>
                <a:cs typeface="+mn-cs"/>
              </a:rPr>
              <a:t> </a:t>
            </a:r>
            <a:r>
              <a:rPr lang="fr-FR" sz="1200" i="1" dirty="0">
                <a:sym typeface="Wingdings" pitchFamily="2" charset="2"/>
              </a:rPr>
              <a:t> Profiter de l’expertise et du savoir des citoyens pour prendre les meilleures décisions quant aux investissements à prévoir</a:t>
            </a:r>
          </a:p>
          <a:p>
            <a:endParaRPr lang="fr-FR" sz="1200" i="1" dirty="0">
              <a:sym typeface="Wingdings" pitchFamily="2" charset="2"/>
            </a:endParaRPr>
          </a:p>
          <a:p>
            <a:r>
              <a:rPr lang="fr-FR" sz="1200" b="1" i="0" dirty="0">
                <a:sym typeface="Wingdings" pitchFamily="2" charset="2"/>
              </a:rPr>
              <a:t>Budget participatif belge = budget à la participation</a:t>
            </a:r>
            <a:endParaRPr lang="fr-FR" sz="1200" b="1" i="0" dirty="0"/>
          </a:p>
          <a:p>
            <a:endParaRPr lang="fr-FR" sz="1200" dirty="0"/>
          </a:p>
          <a:p>
            <a:r>
              <a:rPr lang="fr-FR" sz="1200" dirty="0"/>
              <a:t>PRECISION : «L’intention de Periferia n’est pas de dénigrer les expériences belges, ni d’imposer UN modèle de BP.  </a:t>
            </a:r>
          </a:p>
          <a:p>
            <a:r>
              <a:rPr lang="fr-FR" sz="1200" dirty="0"/>
              <a:t>	    Il existe plus de 6000 BP à travers les monde, et autant de modèles différents.</a:t>
            </a:r>
          </a:p>
          <a:p>
            <a:r>
              <a:rPr lang="fr-FR" sz="1200" dirty="0"/>
              <a:t>	    MAIS, dans une perspective de démocratie participative plus forte – qui est d’ailleurs parfois énoncée par les communes qui mettent </a:t>
            </a:r>
          </a:p>
          <a:p>
            <a:r>
              <a:rPr lang="fr-FR" sz="1200" dirty="0"/>
              <a:t>	    des BP en place – il nous semble importants de donner des clés à celles et ceux qui veulent les renforcer pour en faire de véritables </a:t>
            </a:r>
          </a:p>
          <a:p>
            <a:r>
              <a:rPr lang="fr-FR" sz="1200" dirty="0"/>
              <a:t>	   outils de démocratie participative. »</a:t>
            </a:r>
          </a:p>
          <a:p>
            <a:endParaRPr lang="fr-FR" sz="1200" dirty="0"/>
          </a:p>
          <a:p>
            <a:r>
              <a:rPr lang="fr-FR" sz="1200" kern="1200" dirty="0">
                <a:solidFill>
                  <a:schemeClr val="tx1"/>
                </a:solidFill>
                <a:effectLst/>
                <a:latin typeface="+mn-lt"/>
                <a:ea typeface="+mn-ea"/>
                <a:cs typeface="+mn-cs"/>
              </a:rPr>
              <a:t>Ces éléments ont été élaborés à partir de l’expérience de Yves </a:t>
            </a:r>
            <a:r>
              <a:rPr lang="fr-FR" sz="1200" kern="1200" dirty="0" err="1">
                <a:solidFill>
                  <a:schemeClr val="tx1"/>
                </a:solidFill>
                <a:effectLst/>
                <a:latin typeface="+mn-lt"/>
                <a:ea typeface="+mn-ea"/>
                <a:cs typeface="+mn-cs"/>
              </a:rPr>
              <a:t>Cabannes</a:t>
            </a:r>
            <a:r>
              <a:rPr lang="fr-FR" sz="1200" kern="1200" dirty="0">
                <a:solidFill>
                  <a:schemeClr val="tx1"/>
                </a:solidFill>
                <a:effectLst/>
                <a:latin typeface="+mn-lt"/>
                <a:ea typeface="+mn-ea"/>
                <a:cs typeface="+mn-cs"/>
              </a:rPr>
              <a:t>, expert international des Budgets Participatifs</a:t>
            </a:r>
            <a:r>
              <a:rPr lang="fr-BE" dirty="0">
                <a:effectLst/>
              </a:rPr>
              <a:t> et membre-fondateur de Periferia.</a:t>
            </a:r>
            <a:endParaRPr lang="fr-FR" sz="1200" dirty="0"/>
          </a:p>
        </p:txBody>
      </p:sp>
      <p:sp>
        <p:nvSpPr>
          <p:cNvPr id="4" name="Espace réservé du numéro de diapositive 3"/>
          <p:cNvSpPr>
            <a:spLocks noGrp="1"/>
          </p:cNvSpPr>
          <p:nvPr>
            <p:ph type="sldNum" sz="quarter" idx="5"/>
          </p:nvPr>
        </p:nvSpPr>
        <p:spPr/>
        <p:txBody>
          <a:bodyPr/>
          <a:lstStyle/>
          <a:p>
            <a:fld id="{EEFD83E6-FB8E-AC49-9513-20B1D5F26828}" type="slidenum">
              <a:rPr lang="fr-FR" smtClean="0"/>
              <a:t>5</a:t>
            </a:fld>
            <a:endParaRPr lang="fr-FR"/>
          </a:p>
        </p:txBody>
      </p:sp>
    </p:spTree>
    <p:extLst>
      <p:ext uri="{BB962C8B-B14F-4D97-AF65-F5344CB8AC3E}">
        <p14:creationId xmlns:p14="http://schemas.microsoft.com/office/powerpoint/2010/main" val="3332650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fontAlgn="base"/>
            <a:r>
              <a:rPr lang="fr-BE" sz="1200" b="0" i="0" kern="1200" dirty="0">
                <a:solidFill>
                  <a:schemeClr val="tx1"/>
                </a:solidFill>
                <a:effectLst/>
                <a:latin typeface="+mn-lt"/>
                <a:ea typeface="+mn-ea"/>
                <a:cs typeface="+mn-cs"/>
              </a:rPr>
              <a:t>À Thuin : 100.000€ ont notamment permis de financer en 2019</a:t>
            </a:r>
          </a:p>
          <a:p>
            <a:pPr marL="171450" indent="-171450" fontAlgn="base">
              <a:buFontTx/>
              <a:buChar char="-"/>
            </a:pPr>
            <a:r>
              <a:rPr lang="fr-BE" sz="1200" b="0" i="0" kern="1200" dirty="0">
                <a:solidFill>
                  <a:schemeClr val="tx1"/>
                </a:solidFill>
                <a:effectLst/>
                <a:latin typeface="+mn-lt"/>
                <a:ea typeface="+mn-ea"/>
                <a:cs typeface="+mn-cs"/>
              </a:rPr>
              <a:t>une clôture pour l’aire de jeux du Berceau (9 408,25€) </a:t>
            </a:r>
          </a:p>
          <a:p>
            <a:pPr marL="171450" indent="-171450" fontAlgn="base">
              <a:buFontTx/>
              <a:buChar char="-"/>
            </a:pPr>
            <a:r>
              <a:rPr lang="fr-BE" sz="1200" b="0" i="0" kern="1200" dirty="0">
                <a:solidFill>
                  <a:schemeClr val="tx1"/>
                </a:solidFill>
                <a:effectLst/>
                <a:latin typeface="+mn-lt"/>
                <a:ea typeface="+mn-ea"/>
                <a:cs typeface="+mn-cs"/>
              </a:rPr>
              <a:t>2 parasols chauffants et 8 tables apéro pour </a:t>
            </a:r>
            <a:r>
              <a:rPr lang="fr-BE" sz="1200" b="0" i="0" kern="1200" dirty="0" err="1">
                <a:solidFill>
                  <a:schemeClr val="tx1"/>
                </a:solidFill>
                <a:effectLst/>
                <a:latin typeface="+mn-lt"/>
                <a:ea typeface="+mn-ea"/>
                <a:cs typeface="+mn-cs"/>
              </a:rPr>
              <a:t>Donstiennes</a:t>
            </a:r>
            <a:r>
              <a:rPr lang="fr-BE" sz="1200" b="0" i="0" kern="1200" dirty="0">
                <a:solidFill>
                  <a:schemeClr val="tx1"/>
                </a:solidFill>
                <a:effectLst/>
                <a:latin typeface="+mn-lt"/>
                <a:ea typeface="+mn-ea"/>
                <a:cs typeface="+mn-cs"/>
              </a:rPr>
              <a:t> (869,84€); </a:t>
            </a:r>
          </a:p>
          <a:p>
            <a:pPr marL="171450" indent="-171450" fontAlgn="base">
              <a:buFontTx/>
              <a:buChar char="-"/>
            </a:pPr>
            <a:r>
              <a:rPr lang="fr-BE" sz="1200" b="0" i="0" kern="1200" dirty="0">
                <a:solidFill>
                  <a:schemeClr val="tx1"/>
                </a:solidFill>
                <a:effectLst/>
                <a:latin typeface="+mn-lt"/>
                <a:ea typeface="+mn-ea"/>
                <a:cs typeface="+mn-cs"/>
              </a:rPr>
              <a:t>des sacs de terreau et fumier de vache séché pour le quartier </a:t>
            </a:r>
            <a:r>
              <a:rPr lang="fr-BE" sz="1200" b="0" i="0" kern="1200" dirty="0" err="1">
                <a:solidFill>
                  <a:schemeClr val="tx1"/>
                </a:solidFill>
                <a:effectLst/>
                <a:latin typeface="+mn-lt"/>
                <a:ea typeface="+mn-ea"/>
                <a:cs typeface="+mn-cs"/>
              </a:rPr>
              <a:t>Maladrie-Maroelles</a:t>
            </a:r>
            <a:r>
              <a:rPr lang="fr-BE" sz="1200" b="0" i="0" kern="1200" dirty="0">
                <a:solidFill>
                  <a:schemeClr val="tx1"/>
                </a:solidFill>
                <a:effectLst/>
                <a:latin typeface="+mn-lt"/>
                <a:ea typeface="+mn-ea"/>
                <a:cs typeface="+mn-cs"/>
              </a:rPr>
              <a:t> (120€); </a:t>
            </a:r>
          </a:p>
          <a:p>
            <a:pPr marL="171450" indent="-171450" fontAlgn="base">
              <a:buFontTx/>
              <a:buChar char="-"/>
            </a:pPr>
            <a:r>
              <a:rPr lang="fr-BE" sz="1200" b="0" i="0" kern="1200" dirty="0">
                <a:solidFill>
                  <a:schemeClr val="tx1"/>
                </a:solidFill>
                <a:effectLst/>
                <a:latin typeface="+mn-lt"/>
                <a:ea typeface="+mn-ea"/>
                <a:cs typeface="+mn-cs"/>
              </a:rPr>
              <a:t>le nettoyage du monument et la restauration du garde-corps au moulin à eau de </a:t>
            </a:r>
            <a:r>
              <a:rPr lang="fr-BE" sz="1200" b="0" i="0" kern="1200" dirty="0" err="1">
                <a:solidFill>
                  <a:schemeClr val="tx1"/>
                </a:solidFill>
                <a:effectLst/>
                <a:latin typeface="+mn-lt"/>
                <a:ea typeface="+mn-ea"/>
                <a:cs typeface="+mn-cs"/>
              </a:rPr>
              <a:t>Biesme</a:t>
            </a:r>
            <a:r>
              <a:rPr lang="fr-BE" sz="1200" b="0" i="0" kern="1200" dirty="0">
                <a:solidFill>
                  <a:schemeClr val="tx1"/>
                </a:solidFill>
                <a:effectLst/>
                <a:latin typeface="+mn-lt"/>
                <a:ea typeface="+mn-ea"/>
                <a:cs typeface="+mn-cs"/>
              </a:rPr>
              <a:t> (5 641,02€); </a:t>
            </a:r>
          </a:p>
          <a:p>
            <a:pPr marL="171450" indent="-171450" fontAlgn="base">
              <a:buFontTx/>
              <a:buChar char="-"/>
            </a:pPr>
            <a:r>
              <a:rPr lang="fr-BE" sz="1200" b="0" i="0" kern="1200" dirty="0">
                <a:solidFill>
                  <a:schemeClr val="tx1"/>
                </a:solidFill>
                <a:effectLst/>
                <a:latin typeface="+mn-lt"/>
                <a:ea typeface="+mn-ea"/>
                <a:cs typeface="+mn-cs"/>
              </a:rPr>
              <a:t>le placement de bac à fleurs avec fleurs et terreau pour le Bois-du-Prince (1 149,08€).</a:t>
            </a:r>
          </a:p>
          <a:p>
            <a:endParaRPr lang="fr-BE" sz="1200" b="0" i="0"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4E7E2C47-A6BA-E843-8401-8FC50A057E21}" type="slidenum">
              <a:rPr lang="fr-FR" smtClean="0"/>
              <a:t>6</a:t>
            </a:fld>
            <a:endParaRPr lang="fr-FR"/>
          </a:p>
        </p:txBody>
      </p:sp>
    </p:spTree>
    <p:extLst>
      <p:ext uri="{BB962C8B-B14F-4D97-AF65-F5344CB8AC3E}">
        <p14:creationId xmlns:p14="http://schemas.microsoft.com/office/powerpoint/2010/main" val="22394090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Les BP sont nés d’une volonté de prendre davantage en compte les voix des populations oubliées par les autorités politiques </a:t>
            </a:r>
          </a:p>
          <a:p>
            <a:r>
              <a:rPr lang="fr-FR" sz="1200" kern="1200" dirty="0">
                <a:solidFill>
                  <a:schemeClr val="tx1"/>
                </a:solidFill>
                <a:effectLst/>
                <a:latin typeface="+mn-lt"/>
                <a:ea typeface="+mn-ea"/>
                <a:cs typeface="+mn-cs"/>
              </a:rPr>
              <a:t>Ils visent une redistribution plus équitable des ressources sur base de critères définis collectivement. </a:t>
            </a:r>
          </a:p>
          <a:p>
            <a:r>
              <a:rPr lang="fr-FR" sz="1200" kern="1200" dirty="0">
                <a:solidFill>
                  <a:schemeClr val="tx1"/>
                </a:solidFill>
                <a:effectLst/>
                <a:latin typeface="+mn-lt"/>
                <a:ea typeface="+mn-ea"/>
                <a:cs typeface="+mn-cs"/>
              </a:rPr>
              <a:t>Ces inversions de priorités peuvent se marquer à plusieurs niveaux. </a:t>
            </a:r>
          </a:p>
          <a:p>
            <a:endParaRPr lang="fr-FR" sz="1200" kern="1200" dirty="0">
              <a:solidFill>
                <a:schemeClr val="tx1"/>
              </a:solidFill>
              <a:effectLst/>
              <a:latin typeface="+mn-lt"/>
              <a:ea typeface="+mn-ea"/>
              <a:cs typeface="+mn-cs"/>
            </a:endParaRPr>
          </a:p>
          <a:p>
            <a:r>
              <a:rPr lang="fr-FR" sz="1200" b="1" i="1" kern="1200" dirty="0">
                <a:solidFill>
                  <a:schemeClr val="tx1"/>
                </a:solidFill>
                <a:effectLst/>
                <a:latin typeface="+mn-lt"/>
                <a:ea typeface="+mn-ea"/>
                <a:cs typeface="+mn-cs"/>
              </a:rPr>
              <a:t>L’inversion des priorités spatiales</a:t>
            </a:r>
            <a:r>
              <a:rPr lang="fr-FR"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Ces zones souvent « sous-investies » par les pouvoirs publics, bénéficient alors de davantage de ressources grâce à des grilles de répartition qui tiennent compte de la population de chaque zone, de son niveau de services, voire de </a:t>
            </a:r>
            <a:r>
              <a:rPr lang="fr-FR" sz="1200" kern="1200" dirty="0" err="1">
                <a:solidFill>
                  <a:schemeClr val="tx1"/>
                </a:solidFill>
                <a:effectLst/>
                <a:latin typeface="+mn-lt"/>
                <a:ea typeface="+mn-ea"/>
                <a:cs typeface="+mn-cs"/>
              </a:rPr>
              <a:t>BPs</a:t>
            </a:r>
            <a:r>
              <a:rPr lang="fr-FR" sz="1200" kern="1200" dirty="0">
                <a:solidFill>
                  <a:schemeClr val="tx1"/>
                </a:solidFill>
                <a:effectLst/>
                <a:latin typeface="+mn-lt"/>
                <a:ea typeface="+mn-ea"/>
                <a:cs typeface="+mn-cs"/>
              </a:rPr>
              <a:t> mis en place uniquement pour les zones les plus délaissées, comme par exemple les entités rurales de certaines villes. </a:t>
            </a:r>
            <a:endParaRPr lang="fr-BE" sz="1200" kern="1200" dirty="0">
              <a:solidFill>
                <a:schemeClr val="tx1"/>
              </a:solidFill>
              <a:effectLst/>
              <a:latin typeface="+mn-lt"/>
              <a:ea typeface="+mn-ea"/>
              <a:cs typeface="+mn-cs"/>
            </a:endParaRPr>
          </a:p>
          <a:p>
            <a:endParaRPr lang="fr-BE" sz="1200" kern="1200" dirty="0">
              <a:solidFill>
                <a:schemeClr val="tx1"/>
              </a:solidFill>
              <a:effectLst/>
              <a:latin typeface="+mn-lt"/>
              <a:ea typeface="+mn-ea"/>
              <a:cs typeface="+mn-cs"/>
            </a:endParaRPr>
          </a:p>
          <a:p>
            <a:r>
              <a:rPr lang="fr-FR" sz="1200" b="1" i="1" kern="1200" dirty="0">
                <a:solidFill>
                  <a:schemeClr val="tx1"/>
                </a:solidFill>
                <a:effectLst/>
                <a:latin typeface="+mn-lt"/>
                <a:ea typeface="+mn-ea"/>
                <a:cs typeface="+mn-cs"/>
              </a:rPr>
              <a:t>L’inversion des priorités sociales</a:t>
            </a:r>
            <a:r>
              <a:rPr lang="fr-FR" sz="1200" kern="1200" dirty="0">
                <a:solidFill>
                  <a:schemeClr val="tx1"/>
                </a:solidFill>
                <a:effectLst/>
                <a:latin typeface="+mn-lt"/>
                <a:ea typeface="+mn-ea"/>
                <a:cs typeface="+mn-cs"/>
              </a:rPr>
              <a:t> se traduit par des ressources prioritairement investies vers des publics traditionnellement ou historiquement « exclus », victimes de discriminations, en situation de grande pauvreté... </a:t>
            </a:r>
          </a:p>
          <a:p>
            <a:r>
              <a:rPr lang="fr-FR" sz="1200" kern="1200" dirty="0">
                <a:solidFill>
                  <a:schemeClr val="tx1"/>
                </a:solidFill>
                <a:effectLst/>
                <a:latin typeface="+mn-lt"/>
                <a:ea typeface="+mn-ea"/>
                <a:cs typeface="+mn-cs"/>
              </a:rPr>
              <a:t>Cela passe par plusieurs mécanismes  : </a:t>
            </a:r>
          </a:p>
          <a:p>
            <a:pPr marL="171450" indent="-171450">
              <a:buFontTx/>
              <a:buChar char="-"/>
            </a:pPr>
            <a:r>
              <a:rPr lang="fr-FR" sz="1200" kern="1200" dirty="0">
                <a:solidFill>
                  <a:schemeClr val="tx1"/>
                </a:solidFill>
                <a:effectLst/>
                <a:latin typeface="+mn-lt"/>
                <a:ea typeface="+mn-ea"/>
                <a:cs typeface="+mn-cs"/>
              </a:rPr>
              <a:t>réserver une part du budget pour des groupes spécifiques (jeunes, personnes handicapées, </a:t>
            </a:r>
            <a:r>
              <a:rPr lang="fr-FR" sz="1200" kern="1200" dirty="0" err="1">
                <a:solidFill>
                  <a:schemeClr val="tx1"/>
                </a:solidFill>
                <a:effectLst/>
                <a:latin typeface="+mn-lt"/>
                <a:ea typeface="+mn-ea"/>
                <a:cs typeface="+mn-cs"/>
              </a:rPr>
              <a:t>réfugié·e·s</a:t>
            </a:r>
            <a:r>
              <a:rPr lang="fr-FR" sz="1200" kern="1200" dirty="0">
                <a:solidFill>
                  <a:schemeClr val="tx1"/>
                </a:solidFill>
                <a:effectLst/>
                <a:latin typeface="+mn-lt"/>
                <a:ea typeface="+mn-ea"/>
                <a:cs typeface="+mn-cs"/>
              </a:rPr>
              <a:t>…), </a:t>
            </a:r>
          </a:p>
          <a:p>
            <a:pPr marL="171450" indent="-171450">
              <a:buFontTx/>
              <a:buChar char="-"/>
            </a:pPr>
            <a:r>
              <a:rPr lang="fr-FR" sz="1200" kern="1200" dirty="0">
                <a:solidFill>
                  <a:schemeClr val="tx1"/>
                </a:solidFill>
                <a:effectLst/>
                <a:latin typeface="+mn-lt"/>
                <a:ea typeface="+mn-ea"/>
                <a:cs typeface="+mn-cs"/>
              </a:rPr>
              <a:t>définir un quota de personnes représentant certains intérêts au sein des espaces de décision sur base de critères (LGBTQI+, minorités ethniques, seniors…), </a:t>
            </a:r>
          </a:p>
          <a:p>
            <a:pPr marL="171450" indent="-171450">
              <a:buFontTx/>
              <a:buChar char="-"/>
            </a:pPr>
            <a:r>
              <a:rPr lang="fr-FR" sz="1200" kern="1200" dirty="0">
                <a:solidFill>
                  <a:schemeClr val="tx1"/>
                </a:solidFill>
                <a:effectLst/>
                <a:latin typeface="+mn-lt"/>
                <a:ea typeface="+mn-ea"/>
                <a:cs typeface="+mn-cs"/>
              </a:rPr>
              <a:t>favoriser des assemblées dans des lieux ou [sur]vivent les plus </a:t>
            </a:r>
            <a:r>
              <a:rPr lang="fr-FR" sz="1200" kern="1200" dirty="0" err="1">
                <a:solidFill>
                  <a:schemeClr val="tx1"/>
                </a:solidFill>
                <a:effectLst/>
                <a:latin typeface="+mn-lt"/>
                <a:ea typeface="+mn-ea"/>
                <a:cs typeface="+mn-cs"/>
              </a:rPr>
              <a:t>exclu·e·s</a:t>
            </a:r>
            <a:r>
              <a:rPr lang="fr-FR" sz="1200" kern="1200" dirty="0">
                <a:solidFill>
                  <a:schemeClr val="tx1"/>
                </a:solidFill>
                <a:effectLst/>
                <a:latin typeface="+mn-lt"/>
                <a:ea typeface="+mn-ea"/>
                <a:cs typeface="+mn-cs"/>
              </a:rPr>
              <a:t>... (maisons de repos, centres de personnes réfugiées, écoles spécialisées…)</a:t>
            </a:r>
            <a:endParaRPr lang="fr-BE" sz="1200"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Certaines expériences vont plus loin et visent aussi une</a:t>
            </a:r>
            <a:r>
              <a:rPr lang="fr-FR" sz="1200" b="1" i="1" kern="1200" dirty="0">
                <a:solidFill>
                  <a:schemeClr val="tx1"/>
                </a:solidFill>
                <a:effectLst/>
                <a:latin typeface="+mn-lt"/>
                <a:ea typeface="+mn-ea"/>
                <a:cs typeface="+mn-cs"/>
              </a:rPr>
              <a:t> inversion des priorités politiques</a:t>
            </a:r>
            <a:r>
              <a:rPr lang="fr-FR" sz="1200" kern="1200" dirty="0">
                <a:solidFill>
                  <a:schemeClr val="tx1"/>
                </a:solidFill>
                <a:effectLst/>
                <a:latin typeface="+mn-lt"/>
                <a:ea typeface="+mn-ea"/>
                <a:cs typeface="+mn-cs"/>
              </a:rPr>
              <a:t> en ouvrant les espaces de décision budgétaire à celles et ceux qui n’ont généralement pas accès à l’espace politique, qui ont peu l’habitude de s’exprimer ou sont moins </a:t>
            </a:r>
            <a:r>
              <a:rPr lang="fr-FR" sz="1200" kern="1200" dirty="0" err="1">
                <a:solidFill>
                  <a:schemeClr val="tx1"/>
                </a:solidFill>
                <a:effectLst/>
                <a:latin typeface="+mn-lt"/>
                <a:ea typeface="+mn-ea"/>
                <a:cs typeface="+mn-cs"/>
              </a:rPr>
              <a:t>outillé·e·s</a:t>
            </a:r>
            <a:r>
              <a:rPr lang="fr-FR" sz="1200" kern="1200" dirty="0">
                <a:solidFill>
                  <a:schemeClr val="tx1"/>
                </a:solidFill>
                <a:effectLst/>
                <a:latin typeface="+mn-lt"/>
                <a:ea typeface="+mn-ea"/>
                <a:cs typeface="+mn-cs"/>
              </a:rPr>
              <a:t> pour se faire entendre et négocier. On voit ainsi de nouvelles priorités, portées par ces groupes et personnes, qui émergent des espaces de débat et permettent d’octroyer plus de pouvoir aux citoyen·ne·s.</a:t>
            </a:r>
          </a:p>
          <a:p>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Ces différentes inversions des priorités si elles sont prises ensemble, font alors du BP un mécanisme d’équilibrage des pouvoirs dans la société, redonnant davantage de place à celles et ceux qui n’en avaient pas ou moins. </a:t>
            </a:r>
            <a:endParaRPr lang="fr-BE" sz="1200" kern="1200" dirty="0">
              <a:solidFill>
                <a:schemeClr val="tx1"/>
              </a:solidFill>
              <a:effectLst/>
              <a:latin typeface="+mn-lt"/>
              <a:ea typeface="+mn-ea"/>
              <a:cs typeface="+mn-cs"/>
            </a:endParaRPr>
          </a:p>
          <a:p>
            <a:endParaRPr lang="fr-FR" dirty="0"/>
          </a:p>
          <a:p>
            <a:r>
              <a:rPr lang="fr-FR" sz="1400" b="1" dirty="0"/>
              <a:t>En Belgique, peu de BP sont au service d’une inversion de priorités.</a:t>
            </a:r>
          </a:p>
        </p:txBody>
      </p:sp>
      <p:sp>
        <p:nvSpPr>
          <p:cNvPr id="4" name="Espace réservé du numéro de diapositive 3"/>
          <p:cNvSpPr>
            <a:spLocks noGrp="1"/>
          </p:cNvSpPr>
          <p:nvPr>
            <p:ph type="sldNum" sz="quarter" idx="5"/>
          </p:nvPr>
        </p:nvSpPr>
        <p:spPr/>
        <p:txBody>
          <a:bodyPr/>
          <a:lstStyle/>
          <a:p>
            <a:fld id="{4E7E2C47-A6BA-E843-8401-8FC50A057E21}" type="slidenum">
              <a:rPr lang="fr-FR" smtClean="0"/>
              <a:t>8</a:t>
            </a:fld>
            <a:endParaRPr lang="fr-FR"/>
          </a:p>
        </p:txBody>
      </p:sp>
    </p:spTree>
    <p:extLst>
      <p:ext uri="{BB962C8B-B14F-4D97-AF65-F5344CB8AC3E}">
        <p14:creationId xmlns:p14="http://schemas.microsoft.com/office/powerpoint/2010/main" val="813219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Yves </a:t>
            </a:r>
            <a:r>
              <a:rPr lang="fr-FR" sz="1200" kern="1200" dirty="0" err="1">
                <a:solidFill>
                  <a:schemeClr val="tx1"/>
                </a:solidFill>
                <a:effectLst/>
                <a:latin typeface="+mn-lt"/>
                <a:ea typeface="+mn-ea"/>
                <a:cs typeface="+mn-cs"/>
              </a:rPr>
              <a:t>Cabannes</a:t>
            </a:r>
            <a:r>
              <a:rPr lang="fr-FR" sz="1200" kern="1200" dirty="0">
                <a:solidFill>
                  <a:schemeClr val="tx1"/>
                </a:solidFill>
                <a:effectLst/>
                <a:latin typeface="+mn-lt"/>
                <a:ea typeface="+mn-ea"/>
                <a:cs typeface="+mn-cs"/>
              </a:rPr>
              <a:t> pointe trois portes d’entrée à partir desquelles on peut mettre en place un BP. </a:t>
            </a:r>
          </a:p>
          <a:p>
            <a:endParaRPr lang="fr-BE" sz="1200" kern="1200" dirty="0">
              <a:solidFill>
                <a:schemeClr val="tx1"/>
              </a:solidFill>
              <a:effectLst/>
              <a:latin typeface="+mn-lt"/>
              <a:ea typeface="+mn-ea"/>
              <a:cs typeface="+mn-cs"/>
            </a:endParaRPr>
          </a:p>
          <a:p>
            <a:r>
              <a:rPr lang="fr-FR" sz="1200" b="1" kern="1200" dirty="0">
                <a:solidFill>
                  <a:schemeClr val="tx1"/>
                </a:solidFill>
                <a:effectLst/>
                <a:latin typeface="+mn-lt"/>
                <a:ea typeface="+mn-ea"/>
                <a:cs typeface="+mn-cs"/>
              </a:rPr>
              <a:t>« territoire »</a:t>
            </a:r>
            <a:r>
              <a:rPr lang="fr-FR" sz="1200" kern="1200" dirty="0">
                <a:solidFill>
                  <a:schemeClr val="tx1"/>
                </a:solidFill>
                <a:effectLst/>
                <a:latin typeface="+mn-lt"/>
                <a:ea typeface="+mn-ea"/>
                <a:cs typeface="+mn-cs"/>
              </a:rPr>
              <a:t> :  les BP sont mis en œuvre </a:t>
            </a:r>
            <a:r>
              <a:rPr lang="fr-FR" sz="1200" u="sng" kern="1200" dirty="0">
                <a:solidFill>
                  <a:schemeClr val="tx1"/>
                </a:solidFill>
                <a:effectLst/>
                <a:latin typeface="+mn-lt"/>
                <a:ea typeface="+mn-ea"/>
                <a:cs typeface="+mn-cs"/>
              </a:rPr>
              <a:t>sur un périmètre</a:t>
            </a:r>
            <a:r>
              <a:rPr lang="fr-FR" sz="1200" kern="1200" dirty="0">
                <a:solidFill>
                  <a:schemeClr val="tx1"/>
                </a:solidFill>
                <a:effectLst/>
                <a:latin typeface="+mn-lt"/>
                <a:ea typeface="+mn-ea"/>
                <a:cs typeface="+mn-cs"/>
              </a:rPr>
              <a:t> (commune, région…) </a:t>
            </a:r>
          </a:p>
          <a:p>
            <a:r>
              <a:rPr lang="fr-FR" sz="1200" kern="1200" dirty="0">
                <a:solidFill>
                  <a:schemeClr val="tx1"/>
                </a:solidFill>
                <a:effectLst/>
                <a:latin typeface="+mn-lt"/>
                <a:ea typeface="+mn-ea"/>
                <a:cs typeface="+mn-cs"/>
              </a:rPr>
              <a:t>et agissent principalement comme des </a:t>
            </a:r>
            <a:r>
              <a:rPr lang="fr-FR" sz="1200" u="sng" kern="1200" dirty="0">
                <a:solidFill>
                  <a:schemeClr val="accent2"/>
                </a:solidFill>
                <a:effectLst/>
                <a:latin typeface="+mn-lt"/>
                <a:ea typeface="+mn-ea"/>
                <a:cs typeface="+mn-cs"/>
              </a:rPr>
              <a:t>instruments de gestion des ressources au niveau spatial</a:t>
            </a:r>
            <a:r>
              <a:rPr lang="fr-FR" sz="1200" kern="1200" dirty="0">
                <a:solidFill>
                  <a:schemeClr val="accent2"/>
                </a:solidFill>
                <a:effectLst/>
                <a:latin typeface="+mn-lt"/>
                <a:ea typeface="+mn-ea"/>
                <a:cs typeface="+mn-cs"/>
              </a:rPr>
              <a:t>. </a:t>
            </a:r>
          </a:p>
          <a:p>
            <a:r>
              <a:rPr lang="fr-FR" sz="1200" kern="1200" dirty="0">
                <a:solidFill>
                  <a:schemeClr val="tx1"/>
                </a:solidFill>
                <a:effectLst/>
                <a:latin typeface="+mn-lt"/>
                <a:ea typeface="+mn-ea"/>
                <a:cs typeface="+mn-cs"/>
              </a:rPr>
              <a:t>On répartit l’argent public de manière égale entre les différents quartiers d’une ville, ou alors en les pondérant avec différents critères (population, niveau de services déjà existant…). </a:t>
            </a:r>
            <a:r>
              <a:rPr lang="fr-FR" sz="1200" b="1" i="1" kern="1200" dirty="0">
                <a:solidFill>
                  <a:schemeClr val="tx1"/>
                </a:solidFill>
                <a:effectLst/>
                <a:latin typeface="+mn-lt"/>
                <a:ea typeface="+mn-ea"/>
                <a:cs typeface="+mn-cs"/>
                <a:sym typeface="Wingdings" pitchFamily="2" charset="2"/>
              </a:rPr>
              <a:t> </a:t>
            </a:r>
            <a:r>
              <a:rPr lang="fr-FR" sz="1200" b="1" i="1" kern="1200" dirty="0">
                <a:solidFill>
                  <a:schemeClr val="tx1"/>
                </a:solidFill>
                <a:effectLst/>
                <a:latin typeface="+mn-lt"/>
                <a:ea typeface="+mn-ea"/>
                <a:cs typeface="+mn-cs"/>
              </a:rPr>
              <a:t>C’est la porte d’entrée la plus fréquente</a:t>
            </a:r>
          </a:p>
          <a:p>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a:t>
            </a:r>
            <a:r>
              <a:rPr lang="fr-FR" sz="1200" b="1" kern="1200" dirty="0">
                <a:solidFill>
                  <a:schemeClr val="tx1"/>
                </a:solidFill>
                <a:effectLst/>
                <a:latin typeface="+mn-lt"/>
                <a:ea typeface="+mn-ea"/>
                <a:cs typeface="+mn-cs"/>
              </a:rPr>
              <a:t>thématique » : </a:t>
            </a:r>
            <a:r>
              <a:rPr lang="fr-FR" sz="1200" kern="1200" dirty="0">
                <a:solidFill>
                  <a:schemeClr val="tx1"/>
                </a:solidFill>
                <a:effectLst/>
                <a:latin typeface="+mn-lt"/>
                <a:ea typeface="+mn-ea"/>
                <a:cs typeface="+mn-cs"/>
              </a:rPr>
              <a:t>Le BP traite de questions relevant d’un champ spécifique tel que le logement, l'éducation, l'environnement... </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La majorité des expériences de BP menées jusqu'à présent ont combiné des approches territoriales et thématiques. </a:t>
            </a:r>
          </a:p>
          <a:p>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a:t>
            </a:r>
            <a:r>
              <a:rPr lang="fr-FR" sz="1200" b="1" kern="1200" dirty="0">
                <a:solidFill>
                  <a:schemeClr val="tx1"/>
                </a:solidFill>
                <a:effectLst/>
                <a:latin typeface="+mn-lt"/>
                <a:ea typeface="+mn-ea"/>
                <a:cs typeface="+mn-cs"/>
              </a:rPr>
              <a:t>publics spécifiques » : </a:t>
            </a:r>
            <a:r>
              <a:rPr lang="fr-FR" sz="1200" kern="1200" dirty="0">
                <a:solidFill>
                  <a:schemeClr val="tx1"/>
                </a:solidFill>
                <a:effectLst/>
                <a:latin typeface="+mn-lt"/>
                <a:ea typeface="+mn-ea"/>
                <a:cs typeface="+mn-cs"/>
              </a:rPr>
              <a:t> ceux-ci visent généralement des publics plus vulnérables ou exclus, comme les jeunes, les femmes, les personnes âgées, les personnes migrantes, les minorités culturelles ou ethniques..., </a:t>
            </a:r>
          </a:p>
          <a:p>
            <a:r>
              <a:rPr lang="fr-FR" sz="1200" kern="1200" dirty="0">
                <a:solidFill>
                  <a:schemeClr val="tx1"/>
                </a:solidFill>
                <a:effectLst/>
                <a:latin typeface="+mn-lt"/>
                <a:ea typeface="+mn-ea"/>
                <a:cs typeface="+mn-cs"/>
              </a:rPr>
              <a:t>Ces BP prennent en compte les besoins exprimés par ces groupes et permettent de financer des projets qui y apportent des réponses adaptées et souvent innovantes. </a:t>
            </a:r>
          </a:p>
          <a:p>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Ces différentes portes d’entrée ne sont pas exclusives, elles peuvent être combinées les unes avec les autres, </a:t>
            </a:r>
          </a:p>
          <a:p>
            <a:r>
              <a:rPr lang="fr-FR" sz="1200" kern="1200" dirty="0">
                <a:solidFill>
                  <a:schemeClr val="tx1"/>
                </a:solidFill>
                <a:effectLst/>
                <a:latin typeface="+mn-lt"/>
                <a:ea typeface="+mn-ea"/>
                <a:cs typeface="+mn-cs"/>
              </a:rPr>
              <a:t>Par ex: un BP « jeunes et climat »</a:t>
            </a:r>
            <a:endParaRPr lang="fr-FR" dirty="0"/>
          </a:p>
        </p:txBody>
      </p:sp>
      <p:sp>
        <p:nvSpPr>
          <p:cNvPr id="4" name="Espace réservé du numéro de diapositive 3"/>
          <p:cNvSpPr>
            <a:spLocks noGrp="1"/>
          </p:cNvSpPr>
          <p:nvPr>
            <p:ph type="sldNum" sz="quarter" idx="5"/>
          </p:nvPr>
        </p:nvSpPr>
        <p:spPr/>
        <p:txBody>
          <a:bodyPr/>
          <a:lstStyle/>
          <a:p>
            <a:fld id="{4E7E2C47-A6BA-E843-8401-8FC50A057E21}" type="slidenum">
              <a:rPr lang="fr-FR" smtClean="0"/>
              <a:t>9</a:t>
            </a:fld>
            <a:endParaRPr lang="fr-FR"/>
          </a:p>
        </p:txBody>
      </p:sp>
    </p:spTree>
    <p:extLst>
      <p:ext uri="{BB962C8B-B14F-4D97-AF65-F5344CB8AC3E}">
        <p14:creationId xmlns:p14="http://schemas.microsoft.com/office/powerpoint/2010/main" val="4006538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A partir de plusieurs analyses transversales, Yves </a:t>
            </a:r>
            <a:r>
              <a:rPr lang="fr-FR" sz="1200" kern="1200" dirty="0" err="1">
                <a:solidFill>
                  <a:schemeClr val="tx1"/>
                </a:solidFill>
                <a:effectLst/>
                <a:latin typeface="+mn-lt"/>
                <a:ea typeface="+mn-ea"/>
                <a:cs typeface="+mn-cs"/>
              </a:rPr>
              <a:t>Cabannes</a:t>
            </a:r>
            <a:r>
              <a:rPr lang="fr-FR" sz="1200" kern="1200" dirty="0">
                <a:solidFill>
                  <a:schemeClr val="tx1"/>
                </a:solidFill>
                <a:effectLst/>
                <a:latin typeface="+mn-lt"/>
                <a:ea typeface="+mn-ea"/>
                <a:cs typeface="+mn-cs"/>
              </a:rPr>
              <a:t> distingue trois logiques.</a:t>
            </a:r>
          </a:p>
          <a:p>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A l’origine : les premiers BP se sont construits avec une volonté de « </a:t>
            </a:r>
            <a:r>
              <a:rPr lang="fr-FR" sz="1200" b="1" i="1" kern="1200" dirty="0">
                <a:solidFill>
                  <a:schemeClr val="tx1"/>
                </a:solidFill>
                <a:effectLst/>
                <a:latin typeface="+mn-lt"/>
                <a:ea typeface="+mn-ea"/>
                <a:cs typeface="+mn-cs"/>
              </a:rPr>
              <a:t>transformation ou réinvention démocratique </a:t>
            </a:r>
            <a:r>
              <a:rPr lang="fr-FR"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Dans cette logique politique, le Budget Participatif est au service de l’idée de « démocratiser radicalement la démocratie ». </a:t>
            </a:r>
          </a:p>
          <a:p>
            <a:r>
              <a:rPr lang="fr-FR" sz="1200" kern="1200" dirty="0">
                <a:solidFill>
                  <a:schemeClr val="tx1"/>
                </a:solidFill>
                <a:effectLst/>
                <a:latin typeface="+mn-lt"/>
                <a:ea typeface="+mn-ea"/>
                <a:cs typeface="+mn-cs"/>
              </a:rPr>
              <a:t>Il est développé pour repenser le système politique, en mettant en débat la manière de construire et prendre les décisions. </a:t>
            </a:r>
          </a:p>
          <a:p>
            <a:r>
              <a:rPr lang="fr-FR" sz="1200" kern="1200" dirty="0">
                <a:solidFill>
                  <a:schemeClr val="tx1"/>
                </a:solidFill>
                <a:effectLst/>
                <a:latin typeface="+mn-lt"/>
                <a:ea typeface="+mn-ea"/>
                <a:cs typeface="+mn-cs"/>
              </a:rPr>
              <a:t>Il a une implication sur le rôle des citoyen·ne·s qui ne sont plus </a:t>
            </a:r>
            <a:r>
              <a:rPr lang="fr-FR" sz="1200" kern="1200" dirty="0" err="1">
                <a:solidFill>
                  <a:schemeClr val="tx1"/>
                </a:solidFill>
                <a:effectLst/>
                <a:latin typeface="+mn-lt"/>
                <a:ea typeface="+mn-ea"/>
                <a:cs typeface="+mn-cs"/>
              </a:rPr>
              <a:t>vu·e·s</a:t>
            </a:r>
            <a:r>
              <a:rPr lang="fr-FR" sz="1200" kern="1200" dirty="0">
                <a:solidFill>
                  <a:schemeClr val="tx1"/>
                </a:solidFill>
                <a:effectLst/>
                <a:latin typeface="+mn-lt"/>
                <a:ea typeface="+mn-ea"/>
                <a:cs typeface="+mn-cs"/>
              </a:rPr>
              <a:t> comme l’</a:t>
            </a:r>
            <a:r>
              <a:rPr lang="fr-FR" sz="1200" kern="1200" dirty="0" err="1">
                <a:solidFill>
                  <a:schemeClr val="tx1"/>
                </a:solidFill>
                <a:effectLst/>
                <a:latin typeface="+mn-lt"/>
                <a:ea typeface="+mn-ea"/>
                <a:cs typeface="+mn-cs"/>
              </a:rPr>
              <a:t>électeur·trice</a:t>
            </a:r>
            <a:r>
              <a:rPr lang="fr-FR" sz="1200" kern="1200" dirty="0">
                <a:solidFill>
                  <a:schemeClr val="tx1"/>
                </a:solidFill>
                <a:effectLst/>
                <a:latin typeface="+mn-lt"/>
                <a:ea typeface="+mn-ea"/>
                <a:cs typeface="+mn-cs"/>
              </a:rPr>
              <a:t>, mais comme un·e </a:t>
            </a:r>
            <a:r>
              <a:rPr lang="fr-FR" sz="1200" kern="1200" dirty="0" err="1">
                <a:solidFill>
                  <a:schemeClr val="tx1"/>
                </a:solidFill>
                <a:effectLst/>
                <a:latin typeface="+mn-lt"/>
                <a:ea typeface="+mn-ea"/>
                <a:cs typeface="+mn-cs"/>
              </a:rPr>
              <a:t>acteur·trice</a:t>
            </a:r>
            <a:r>
              <a:rPr lang="fr-FR" sz="1200" kern="1200" dirty="0">
                <a:solidFill>
                  <a:schemeClr val="tx1"/>
                </a:solidFill>
                <a:effectLst/>
                <a:latin typeface="+mn-lt"/>
                <a:ea typeface="+mn-ea"/>
                <a:cs typeface="+mn-cs"/>
              </a:rPr>
              <a:t> de la mise en œuvre des politiques publiques. Cette logique s’inscrit dans une vision de « meilleure redistribution des ressources entre </a:t>
            </a:r>
            <a:r>
              <a:rPr lang="fr-FR" sz="1200" kern="1200" dirty="0" err="1">
                <a:solidFill>
                  <a:schemeClr val="tx1"/>
                </a:solidFill>
                <a:effectLst/>
                <a:latin typeface="+mn-lt"/>
                <a:ea typeface="+mn-ea"/>
                <a:cs typeface="+mn-cs"/>
              </a:rPr>
              <a:t>tou·te·s</a:t>
            </a:r>
            <a:r>
              <a:rPr lang="fr-FR" sz="1200" kern="1200" dirty="0">
                <a:solidFill>
                  <a:schemeClr val="tx1"/>
                </a:solidFill>
                <a:effectLst/>
                <a:latin typeface="+mn-lt"/>
                <a:ea typeface="+mn-ea"/>
                <a:cs typeface="+mn-cs"/>
              </a:rPr>
              <a:t> ».</a:t>
            </a:r>
          </a:p>
          <a:p>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Trente ans plus tard, d’autres logiques sont apparues et sont devenues dominantes. </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Certains gouvernements locaux ont recours au BP comme un instrument de </a:t>
            </a:r>
            <a:r>
              <a:rPr lang="fr-FR" sz="1200" b="1" kern="1200" dirty="0">
                <a:solidFill>
                  <a:schemeClr val="tx1"/>
                </a:solidFill>
                <a:effectLst/>
                <a:latin typeface="+mn-lt"/>
                <a:ea typeface="+mn-ea"/>
                <a:cs typeface="+mn-cs"/>
              </a:rPr>
              <a:t>« bonne gouvernance » </a:t>
            </a:r>
            <a:r>
              <a:rPr lang="fr-FR" sz="1200" kern="1200" dirty="0">
                <a:solidFill>
                  <a:schemeClr val="tx1"/>
                </a:solidFill>
                <a:effectLst/>
                <a:latin typeface="+mn-lt"/>
                <a:ea typeface="+mn-ea"/>
                <a:cs typeface="+mn-cs"/>
              </a:rPr>
              <a:t>pour prendre en compte l’avis des citoyen·ne·s et </a:t>
            </a:r>
            <a:r>
              <a:rPr lang="fr-FR" sz="1200" u="sng" kern="1200" dirty="0" err="1">
                <a:solidFill>
                  <a:schemeClr val="tx1"/>
                </a:solidFill>
                <a:effectLst/>
                <a:latin typeface="+mn-lt"/>
                <a:ea typeface="+mn-ea"/>
                <a:cs typeface="+mn-cs"/>
              </a:rPr>
              <a:t>relégitimer</a:t>
            </a:r>
            <a:r>
              <a:rPr lang="fr-FR" sz="1200" u="sng" kern="1200" dirty="0">
                <a:solidFill>
                  <a:schemeClr val="tx1"/>
                </a:solidFill>
                <a:effectLst/>
                <a:latin typeface="+mn-lt"/>
                <a:ea typeface="+mn-ea"/>
                <a:cs typeface="+mn-cs"/>
              </a:rPr>
              <a:t> les décisions politiques. </a:t>
            </a:r>
          </a:p>
          <a:p>
            <a:r>
              <a:rPr lang="fr-FR" sz="1200" kern="1200" dirty="0">
                <a:solidFill>
                  <a:schemeClr val="tx1"/>
                </a:solidFill>
                <a:effectLst/>
                <a:latin typeface="+mn-lt"/>
                <a:ea typeface="+mn-ea"/>
                <a:cs typeface="+mn-cs"/>
              </a:rPr>
              <a:t>Définir conjointement l’utilisation des ressources publiques devient une manière de </a:t>
            </a:r>
            <a:r>
              <a:rPr lang="fr-FR" sz="1200" u="sng" kern="1200" dirty="0">
                <a:solidFill>
                  <a:schemeClr val="tx1"/>
                </a:solidFill>
                <a:effectLst/>
                <a:latin typeface="+mn-lt"/>
                <a:ea typeface="+mn-ea"/>
                <a:cs typeface="+mn-cs"/>
              </a:rPr>
              <a:t>retisser des liens de confiance</a:t>
            </a:r>
            <a:r>
              <a:rPr lang="fr-FR" sz="1200" kern="1200" dirty="0">
                <a:solidFill>
                  <a:schemeClr val="tx1"/>
                </a:solidFill>
                <a:effectLst/>
                <a:latin typeface="+mn-lt"/>
                <a:ea typeface="+mn-ea"/>
                <a:cs typeface="+mn-cs"/>
              </a:rPr>
              <a:t> entre citoyen·ne·s et politiques, </a:t>
            </a:r>
          </a:p>
          <a:p>
            <a:r>
              <a:rPr lang="fr-FR" sz="1200" kern="1200" dirty="0">
                <a:solidFill>
                  <a:schemeClr val="tx1"/>
                </a:solidFill>
                <a:effectLst/>
                <a:latin typeface="+mn-lt"/>
                <a:ea typeface="+mn-ea"/>
                <a:cs typeface="+mn-cs"/>
              </a:rPr>
              <a:t>MAIS le plus souvent sans leur donner le pouvoir de décision : le BP se limite à une consultation citoyenne. </a:t>
            </a:r>
          </a:p>
          <a:p>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Une troisième logique est de </a:t>
            </a:r>
            <a:r>
              <a:rPr lang="fr-FR" sz="1200" kern="1200" dirty="0" err="1">
                <a:solidFill>
                  <a:schemeClr val="tx1"/>
                </a:solidFill>
                <a:effectLst/>
                <a:latin typeface="+mn-lt"/>
                <a:ea typeface="+mn-ea"/>
                <a:cs typeface="+mn-cs"/>
              </a:rPr>
              <a:t>consider</a:t>
            </a:r>
            <a:r>
              <a:rPr lang="fr-FR" sz="1200" kern="1200" dirty="0">
                <a:solidFill>
                  <a:schemeClr val="tx1"/>
                </a:solidFill>
                <a:effectLst/>
                <a:latin typeface="+mn-lt"/>
                <a:ea typeface="+mn-ea"/>
                <a:cs typeface="+mn-cs"/>
              </a:rPr>
              <a:t> le BP comme un outil « </a:t>
            </a:r>
            <a:r>
              <a:rPr lang="fr-FR" sz="1200" b="1" kern="1200" dirty="0">
                <a:solidFill>
                  <a:schemeClr val="tx1"/>
                </a:solidFill>
                <a:effectLst/>
                <a:latin typeface="+mn-lt"/>
                <a:ea typeface="+mn-ea"/>
                <a:cs typeface="+mn-cs"/>
              </a:rPr>
              <a:t>technocratique ou gestionnaire »</a:t>
            </a:r>
            <a:r>
              <a:rPr lang="fr-FR" sz="1200" kern="1200" dirty="0">
                <a:solidFill>
                  <a:schemeClr val="tx1"/>
                </a:solidFill>
                <a:effectLst/>
                <a:latin typeface="+mn-lt"/>
                <a:ea typeface="+mn-ea"/>
                <a:cs typeface="+mn-cs"/>
              </a:rPr>
              <a:t> visant à </a:t>
            </a:r>
            <a:r>
              <a:rPr lang="fr-FR" sz="1200" u="sng" kern="1200" dirty="0">
                <a:solidFill>
                  <a:schemeClr val="tx1"/>
                </a:solidFill>
                <a:effectLst/>
                <a:latin typeface="+mn-lt"/>
                <a:ea typeface="+mn-ea"/>
                <a:cs typeface="+mn-cs"/>
              </a:rPr>
              <a:t>optimiser l’utilisation des ressources </a:t>
            </a:r>
            <a:r>
              <a:rPr lang="fr-FR" sz="1200" kern="1200" dirty="0">
                <a:solidFill>
                  <a:schemeClr val="tx1"/>
                </a:solidFill>
                <a:effectLst/>
                <a:latin typeface="+mn-lt"/>
                <a:ea typeface="+mn-ea"/>
                <a:cs typeface="+mn-cs"/>
              </a:rPr>
              <a:t>financières dans </a:t>
            </a:r>
            <a:r>
              <a:rPr lang="fr-FR" sz="1200" u="sng" kern="1200" dirty="0">
                <a:solidFill>
                  <a:schemeClr val="tx1"/>
                </a:solidFill>
                <a:effectLst/>
                <a:latin typeface="+mn-lt"/>
                <a:ea typeface="+mn-ea"/>
                <a:cs typeface="+mn-cs"/>
              </a:rPr>
              <a:t>un souci d’efficacité et de transparence</a:t>
            </a:r>
            <a:r>
              <a:rPr lang="fr-FR"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Cette logique de bonne gestion repose sur une vision managériale où les communes sont vues comme des prestataires de services, </a:t>
            </a:r>
          </a:p>
          <a:p>
            <a:r>
              <a:rPr lang="fr-FR" sz="1200" kern="1200" dirty="0">
                <a:solidFill>
                  <a:schemeClr val="tx1"/>
                </a:solidFill>
                <a:effectLst/>
                <a:latin typeface="+mn-lt"/>
                <a:ea typeface="+mn-ea"/>
                <a:cs typeface="+mn-cs"/>
              </a:rPr>
              <a:t>Et les citoyen·ne·s, parce qu’ils payent des impôts, ont droit à des services en échange, comme des </a:t>
            </a:r>
            <a:r>
              <a:rPr lang="fr-FR" sz="1200" kern="1200" dirty="0" err="1">
                <a:solidFill>
                  <a:schemeClr val="tx1"/>
                </a:solidFill>
                <a:effectLst/>
                <a:latin typeface="+mn-lt"/>
                <a:ea typeface="+mn-ea"/>
                <a:cs typeface="+mn-cs"/>
              </a:rPr>
              <a:t>client·e·s</a:t>
            </a:r>
            <a:r>
              <a:rPr lang="fr-FR" sz="1200" kern="1200" dirty="0">
                <a:solidFill>
                  <a:schemeClr val="tx1"/>
                </a:solidFill>
                <a:effectLst/>
                <a:latin typeface="+mn-lt"/>
                <a:ea typeface="+mn-ea"/>
                <a:cs typeface="+mn-cs"/>
              </a:rPr>
              <a:t>. </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Cette logique a pris de l’ampleur dans les périodes d’austérité quand il s’agissait de définir avec les citoyen·ne·s où il fallait appliquer des restrictions budgétaires.</a:t>
            </a:r>
          </a:p>
          <a:p>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La logique dominante d’un BP révèle la finalité recherchée. </a:t>
            </a:r>
          </a:p>
          <a:p>
            <a:r>
              <a:rPr lang="fr-FR" sz="1200" b="1" i="1" kern="1200" dirty="0">
                <a:solidFill>
                  <a:schemeClr val="tx1"/>
                </a:solidFill>
                <a:effectLst/>
                <a:latin typeface="+mn-lt"/>
                <a:ea typeface="+mn-ea"/>
                <a:cs typeface="+mn-cs"/>
                <a:sym typeface="Wingdings" pitchFamily="2" charset="2"/>
              </a:rPr>
              <a:t> </a:t>
            </a:r>
            <a:r>
              <a:rPr lang="fr-FR" sz="1200" b="1" i="1" kern="1200" dirty="0">
                <a:solidFill>
                  <a:schemeClr val="tx1"/>
                </a:solidFill>
                <a:effectLst/>
                <a:latin typeface="+mn-lt"/>
                <a:ea typeface="+mn-ea"/>
                <a:cs typeface="+mn-cs"/>
              </a:rPr>
              <a:t>C’est certainement le point de départ important à discuter </a:t>
            </a:r>
            <a:r>
              <a:rPr lang="nl-BE" sz="1200" b="1" i="1" kern="1200" dirty="0">
                <a:solidFill>
                  <a:schemeClr val="tx1"/>
                </a:solidFill>
                <a:effectLst/>
                <a:latin typeface="+mn-lt"/>
                <a:ea typeface="+mn-ea"/>
                <a:cs typeface="+mn-cs"/>
              </a:rPr>
              <a:t>avec la commune.</a:t>
            </a:r>
            <a:endParaRPr lang="fr-FR" b="1" i="1" dirty="0"/>
          </a:p>
        </p:txBody>
      </p:sp>
      <p:sp>
        <p:nvSpPr>
          <p:cNvPr id="4" name="Espace réservé du numéro de diapositive 3"/>
          <p:cNvSpPr>
            <a:spLocks noGrp="1"/>
          </p:cNvSpPr>
          <p:nvPr>
            <p:ph type="sldNum" sz="quarter" idx="5"/>
          </p:nvPr>
        </p:nvSpPr>
        <p:spPr/>
        <p:txBody>
          <a:bodyPr/>
          <a:lstStyle/>
          <a:p>
            <a:fld id="{4E7E2C47-A6BA-E843-8401-8FC50A057E21}" type="slidenum">
              <a:rPr lang="fr-FR" smtClean="0"/>
              <a:t>10</a:t>
            </a:fld>
            <a:endParaRPr lang="fr-FR"/>
          </a:p>
        </p:txBody>
      </p:sp>
    </p:spTree>
    <p:extLst>
      <p:ext uri="{BB962C8B-B14F-4D97-AF65-F5344CB8AC3E}">
        <p14:creationId xmlns:p14="http://schemas.microsoft.com/office/powerpoint/2010/main" val="30464787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Étant donné qu’il s’agit de mettre en débat le budget public (ou tout au moins une partie), </a:t>
            </a:r>
          </a:p>
          <a:p>
            <a:r>
              <a:rPr lang="fr-FR" sz="1200" kern="1200" dirty="0">
                <a:solidFill>
                  <a:schemeClr val="tx1"/>
                </a:solidFill>
                <a:effectLst/>
                <a:latin typeface="+mn-lt"/>
                <a:ea typeface="+mn-ea"/>
                <a:cs typeface="+mn-cs"/>
              </a:rPr>
              <a:t>il est évident qu’il faille que les élu·e·s politiques soient partie prenante de la démarche et s’impliquent fortement . </a:t>
            </a:r>
          </a:p>
          <a:p>
            <a:endParaRPr lang="fr-FR" sz="1200" b="1" i="1" kern="1200" dirty="0">
              <a:solidFill>
                <a:schemeClr val="tx1"/>
              </a:solidFill>
              <a:effectLst/>
              <a:latin typeface="+mn-lt"/>
              <a:ea typeface="+mn-ea"/>
              <a:cs typeface="+mn-cs"/>
            </a:endParaRPr>
          </a:p>
          <a:p>
            <a:r>
              <a:rPr lang="fr-FR" sz="1200" b="1" i="1" kern="1200" dirty="0">
                <a:solidFill>
                  <a:schemeClr val="tx1"/>
                </a:solidFill>
                <a:effectLst/>
                <a:latin typeface="+mn-lt"/>
                <a:ea typeface="+mn-ea"/>
                <a:cs typeface="+mn-cs"/>
              </a:rPr>
              <a:t>Et en Wallonie ? </a:t>
            </a:r>
            <a:endParaRPr lang="fr-BE"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Dans le contexte wallon, on peut remarquer que la plupart des expériences de BP à l’échelle communale sont </a:t>
            </a:r>
            <a:r>
              <a:rPr lang="fr-FR" sz="1200" b="1" kern="1200" dirty="0">
                <a:solidFill>
                  <a:schemeClr val="tx1"/>
                </a:solidFill>
                <a:effectLst/>
                <a:latin typeface="+mn-lt"/>
                <a:ea typeface="+mn-ea"/>
                <a:cs typeface="+mn-cs"/>
              </a:rPr>
              <a:t>souvent à l’initiative d’un·e </a:t>
            </a:r>
            <a:r>
              <a:rPr lang="fr-FR" sz="1200" b="1" kern="1200" dirty="0" err="1">
                <a:solidFill>
                  <a:schemeClr val="tx1"/>
                </a:solidFill>
                <a:effectLst/>
                <a:latin typeface="+mn-lt"/>
                <a:ea typeface="+mn-ea"/>
                <a:cs typeface="+mn-cs"/>
              </a:rPr>
              <a:t>seul·e</a:t>
            </a:r>
            <a:r>
              <a:rPr lang="fr-FR" sz="1200" b="1" kern="1200" dirty="0">
                <a:solidFill>
                  <a:schemeClr val="tx1"/>
                </a:solidFill>
                <a:effectLst/>
                <a:latin typeface="+mn-lt"/>
                <a:ea typeface="+mn-ea"/>
                <a:cs typeface="+mn-cs"/>
              </a:rPr>
              <a:t> </a:t>
            </a:r>
            <a:r>
              <a:rPr lang="fr-FR" sz="1200" b="1" kern="1200" dirty="0" err="1">
                <a:solidFill>
                  <a:schemeClr val="tx1"/>
                </a:solidFill>
                <a:effectLst/>
                <a:latin typeface="+mn-lt"/>
                <a:ea typeface="+mn-ea"/>
                <a:cs typeface="+mn-cs"/>
              </a:rPr>
              <a:t>échevin·e</a:t>
            </a:r>
            <a:r>
              <a:rPr lang="fr-FR" sz="1200" b="1" kern="1200" dirty="0">
                <a:solidFill>
                  <a:schemeClr val="tx1"/>
                </a:solidFill>
                <a:effectLst/>
                <a:latin typeface="+mn-lt"/>
                <a:ea typeface="+mn-ea"/>
                <a:cs typeface="+mn-cs"/>
              </a:rPr>
              <a:t>, plutôt que de l’ensemble du collège communal. </a:t>
            </a:r>
          </a:p>
          <a:p>
            <a:r>
              <a:rPr lang="fr-FR" sz="1200" kern="1200" dirty="0">
                <a:solidFill>
                  <a:schemeClr val="tx1"/>
                </a:solidFill>
                <a:effectLst/>
                <a:latin typeface="+mn-lt"/>
                <a:ea typeface="+mn-ea"/>
                <a:cs typeface="+mn-cs"/>
              </a:rPr>
              <a:t>Cela a pour effet que </a:t>
            </a:r>
            <a:r>
              <a:rPr lang="fr-FR" sz="1200" b="1" kern="1200" dirty="0">
                <a:solidFill>
                  <a:schemeClr val="tx1"/>
                </a:solidFill>
                <a:effectLst/>
                <a:latin typeface="+mn-lt"/>
                <a:ea typeface="+mn-ea"/>
                <a:cs typeface="+mn-cs"/>
              </a:rPr>
              <a:t>les investissements discutés ne portent pas sur l’ensemble des compétences de la commune</a:t>
            </a:r>
            <a:r>
              <a:rPr lang="fr-FR" sz="1200" kern="1200" dirty="0">
                <a:solidFill>
                  <a:schemeClr val="tx1"/>
                </a:solidFill>
                <a:effectLst/>
                <a:latin typeface="+mn-lt"/>
                <a:ea typeface="+mn-ea"/>
                <a:cs typeface="+mn-cs"/>
              </a:rPr>
              <a:t>, mais sur celles de l’</a:t>
            </a:r>
            <a:r>
              <a:rPr lang="fr-FR" sz="1200" kern="1200" dirty="0" err="1">
                <a:solidFill>
                  <a:schemeClr val="tx1"/>
                </a:solidFill>
                <a:effectLst/>
                <a:latin typeface="+mn-lt"/>
                <a:ea typeface="+mn-ea"/>
                <a:cs typeface="+mn-cs"/>
              </a:rPr>
              <a:t>échevin·e</a:t>
            </a:r>
            <a:r>
              <a:rPr lang="fr-FR" sz="1200" kern="1200" dirty="0">
                <a:solidFill>
                  <a:schemeClr val="tx1"/>
                </a:solidFill>
                <a:effectLst/>
                <a:latin typeface="+mn-lt"/>
                <a:ea typeface="+mn-ea"/>
                <a:cs typeface="+mn-cs"/>
              </a:rPr>
              <a:t> à l’initiative (par exemple, des matières environnementales, la cohésion sociale, le vivre ensemble, le socio-culturel…). </a:t>
            </a:r>
            <a:endParaRPr lang="fr-BE" sz="1200" kern="1200" dirty="0">
              <a:solidFill>
                <a:schemeClr val="tx1"/>
              </a:solidFill>
              <a:effectLst/>
              <a:latin typeface="+mn-lt"/>
              <a:ea typeface="+mn-ea"/>
              <a:cs typeface="+mn-cs"/>
            </a:endParaRPr>
          </a:p>
          <a:p>
            <a:r>
              <a:rPr lang="fr-FR" dirty="0"/>
              <a:t>Ce qui génère parfois des frustrations et incompréhensions : on peut discuter de ça mais pas de ça.</a:t>
            </a:r>
          </a:p>
          <a:p>
            <a:endParaRPr lang="fr-FR" dirty="0"/>
          </a:p>
        </p:txBody>
      </p:sp>
      <p:sp>
        <p:nvSpPr>
          <p:cNvPr id="4" name="Espace réservé du numéro de diapositive 3"/>
          <p:cNvSpPr>
            <a:spLocks noGrp="1"/>
          </p:cNvSpPr>
          <p:nvPr>
            <p:ph type="sldNum" sz="quarter" idx="5"/>
          </p:nvPr>
        </p:nvSpPr>
        <p:spPr/>
        <p:txBody>
          <a:bodyPr/>
          <a:lstStyle/>
          <a:p>
            <a:fld id="{EEFD83E6-FB8E-AC49-9513-20B1D5F26828}" type="slidenum">
              <a:rPr lang="fr-FR" smtClean="0"/>
              <a:t>11</a:t>
            </a:fld>
            <a:endParaRPr lang="fr-FR"/>
          </a:p>
        </p:txBody>
      </p:sp>
    </p:spTree>
    <p:extLst>
      <p:ext uri="{BB962C8B-B14F-4D97-AF65-F5344CB8AC3E}">
        <p14:creationId xmlns:p14="http://schemas.microsoft.com/office/powerpoint/2010/main" val="1328361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88CBCBD-88CA-8A4F-83B2-7A807CFA268E}"/>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4EF24EE-482B-B440-AC92-43C5A9544AB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DCA6D0D3-A934-1446-B351-C6E72764D836}"/>
              </a:ext>
            </a:extLst>
          </p:cNvPr>
          <p:cNvSpPr>
            <a:spLocks noGrp="1"/>
          </p:cNvSpPr>
          <p:nvPr>
            <p:ph type="dt" sz="half" idx="10"/>
          </p:nvPr>
        </p:nvSpPr>
        <p:spPr/>
        <p:txBody>
          <a:bodyPr/>
          <a:lstStyle/>
          <a:p>
            <a:fld id="{B2D572D9-1D53-3746-8E7E-5CE7F09C8CF6}" type="datetimeFigureOut">
              <a:rPr lang="fr-FR" smtClean="0"/>
              <a:t>19/05/2020</a:t>
            </a:fld>
            <a:endParaRPr lang="fr-FR"/>
          </a:p>
        </p:txBody>
      </p:sp>
      <p:sp>
        <p:nvSpPr>
          <p:cNvPr id="5" name="Espace réservé du pied de page 4">
            <a:extLst>
              <a:ext uri="{FF2B5EF4-FFF2-40B4-BE49-F238E27FC236}">
                <a16:creationId xmlns:a16="http://schemas.microsoft.com/office/drawing/2014/main" id="{FA1D53A3-DE02-C642-9F10-B1CFBAB08988}"/>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B16831E-3DFA-654D-92AA-6507751DB90D}"/>
              </a:ext>
            </a:extLst>
          </p:cNvPr>
          <p:cNvSpPr>
            <a:spLocks noGrp="1"/>
          </p:cNvSpPr>
          <p:nvPr>
            <p:ph type="sldNum" sz="quarter" idx="12"/>
          </p:nvPr>
        </p:nvSpPr>
        <p:spPr/>
        <p:txBody>
          <a:bodyPr/>
          <a:lstStyle/>
          <a:p>
            <a:fld id="{B9AADE77-CBD0-A441-876F-6736C3E39EAA}" type="slidenum">
              <a:rPr lang="fr-FR" smtClean="0"/>
              <a:t>‹N°›</a:t>
            </a:fld>
            <a:endParaRPr lang="fr-FR"/>
          </a:p>
        </p:txBody>
      </p:sp>
    </p:spTree>
    <p:extLst>
      <p:ext uri="{BB962C8B-B14F-4D97-AF65-F5344CB8AC3E}">
        <p14:creationId xmlns:p14="http://schemas.microsoft.com/office/powerpoint/2010/main" val="2313450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43707CB-1C73-1048-B4AE-5F6299053F22}"/>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B85A14D4-2E69-484A-97B2-C9F5377E40BB}"/>
              </a:ext>
            </a:extLst>
          </p:cNvPr>
          <p:cNvSpPr>
            <a:spLocks noGrp="1"/>
          </p:cNvSpPr>
          <p:nvPr>
            <p:ph type="body" orient="vert" idx="1"/>
          </p:nvPr>
        </p:nvSpPr>
        <p:spPr/>
        <p:txBody>
          <a:bodyPr vert="eaVert"/>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F51FA90E-4B4D-C644-AC52-68C38AD3D8EF}"/>
              </a:ext>
            </a:extLst>
          </p:cNvPr>
          <p:cNvSpPr>
            <a:spLocks noGrp="1"/>
          </p:cNvSpPr>
          <p:nvPr>
            <p:ph type="dt" sz="half" idx="10"/>
          </p:nvPr>
        </p:nvSpPr>
        <p:spPr/>
        <p:txBody>
          <a:bodyPr/>
          <a:lstStyle/>
          <a:p>
            <a:fld id="{B2D572D9-1D53-3746-8E7E-5CE7F09C8CF6}" type="datetimeFigureOut">
              <a:rPr lang="fr-FR" smtClean="0"/>
              <a:t>19/05/2020</a:t>
            </a:fld>
            <a:endParaRPr lang="fr-FR"/>
          </a:p>
        </p:txBody>
      </p:sp>
      <p:sp>
        <p:nvSpPr>
          <p:cNvPr id="5" name="Espace réservé du pied de page 4">
            <a:extLst>
              <a:ext uri="{FF2B5EF4-FFF2-40B4-BE49-F238E27FC236}">
                <a16:creationId xmlns:a16="http://schemas.microsoft.com/office/drawing/2014/main" id="{E66CB9D6-BD9D-1F4E-8A9E-77ACC7A7151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F50AE09-F673-6D43-8E76-C2D811E0DCD9}"/>
              </a:ext>
            </a:extLst>
          </p:cNvPr>
          <p:cNvSpPr>
            <a:spLocks noGrp="1"/>
          </p:cNvSpPr>
          <p:nvPr>
            <p:ph type="sldNum" sz="quarter" idx="12"/>
          </p:nvPr>
        </p:nvSpPr>
        <p:spPr/>
        <p:txBody>
          <a:bodyPr/>
          <a:lstStyle/>
          <a:p>
            <a:fld id="{B9AADE77-CBD0-A441-876F-6736C3E39EAA}" type="slidenum">
              <a:rPr lang="fr-FR" smtClean="0"/>
              <a:t>‹N°›</a:t>
            </a:fld>
            <a:endParaRPr lang="fr-FR"/>
          </a:p>
        </p:txBody>
      </p:sp>
    </p:spTree>
    <p:extLst>
      <p:ext uri="{BB962C8B-B14F-4D97-AF65-F5344CB8AC3E}">
        <p14:creationId xmlns:p14="http://schemas.microsoft.com/office/powerpoint/2010/main" val="1684788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B0177B5D-B86B-A948-8EB3-8BEA4DF7E29B}"/>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73B93F21-086D-AF44-B515-A3EEA9234895}"/>
              </a:ext>
            </a:extLst>
          </p:cNvPr>
          <p:cNvSpPr>
            <a:spLocks noGrp="1"/>
          </p:cNvSpPr>
          <p:nvPr>
            <p:ph type="body" orient="vert" idx="1"/>
          </p:nvPr>
        </p:nvSpPr>
        <p:spPr>
          <a:xfrm>
            <a:off x="838200" y="365125"/>
            <a:ext cx="7734300" cy="5811838"/>
          </a:xfrm>
        </p:spPr>
        <p:txBody>
          <a:bodyPr vert="eaVert"/>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0AA1B663-A540-C94D-82CC-974ABE0407E9}"/>
              </a:ext>
            </a:extLst>
          </p:cNvPr>
          <p:cNvSpPr>
            <a:spLocks noGrp="1"/>
          </p:cNvSpPr>
          <p:nvPr>
            <p:ph type="dt" sz="half" idx="10"/>
          </p:nvPr>
        </p:nvSpPr>
        <p:spPr/>
        <p:txBody>
          <a:bodyPr/>
          <a:lstStyle/>
          <a:p>
            <a:fld id="{B2D572D9-1D53-3746-8E7E-5CE7F09C8CF6}" type="datetimeFigureOut">
              <a:rPr lang="fr-FR" smtClean="0"/>
              <a:t>19/05/2020</a:t>
            </a:fld>
            <a:endParaRPr lang="fr-FR"/>
          </a:p>
        </p:txBody>
      </p:sp>
      <p:sp>
        <p:nvSpPr>
          <p:cNvPr id="5" name="Espace réservé du pied de page 4">
            <a:extLst>
              <a:ext uri="{FF2B5EF4-FFF2-40B4-BE49-F238E27FC236}">
                <a16:creationId xmlns:a16="http://schemas.microsoft.com/office/drawing/2014/main" id="{E5DEF4F0-C5E9-6F46-825C-8ED4FBFF6BE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DC5A8CB-9B54-F346-B989-7B2C96952048}"/>
              </a:ext>
            </a:extLst>
          </p:cNvPr>
          <p:cNvSpPr>
            <a:spLocks noGrp="1"/>
          </p:cNvSpPr>
          <p:nvPr>
            <p:ph type="sldNum" sz="quarter" idx="12"/>
          </p:nvPr>
        </p:nvSpPr>
        <p:spPr/>
        <p:txBody>
          <a:bodyPr/>
          <a:lstStyle/>
          <a:p>
            <a:fld id="{B9AADE77-CBD0-A441-876F-6736C3E39EAA}" type="slidenum">
              <a:rPr lang="fr-FR" smtClean="0"/>
              <a:t>‹N°›</a:t>
            </a:fld>
            <a:endParaRPr lang="fr-FR"/>
          </a:p>
        </p:txBody>
      </p:sp>
    </p:spTree>
    <p:extLst>
      <p:ext uri="{BB962C8B-B14F-4D97-AF65-F5344CB8AC3E}">
        <p14:creationId xmlns:p14="http://schemas.microsoft.com/office/powerpoint/2010/main" val="1870530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3527BD6-E8BF-0D4E-85D4-10443CB8B79F}"/>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56571C7-0FB6-DF47-8A28-7790AB84102D}"/>
              </a:ext>
            </a:extLst>
          </p:cNvPr>
          <p:cNvSpPr>
            <a:spLocks noGrp="1"/>
          </p:cNvSpPr>
          <p:nvPr>
            <p:ph idx="1"/>
          </p:nvPr>
        </p:nvSpPr>
        <p:spPr/>
        <p:txBody>
          <a:body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89F320E0-1CA5-EC48-B64C-82661CF73A3B}"/>
              </a:ext>
            </a:extLst>
          </p:cNvPr>
          <p:cNvSpPr>
            <a:spLocks noGrp="1"/>
          </p:cNvSpPr>
          <p:nvPr>
            <p:ph type="dt" sz="half" idx="10"/>
          </p:nvPr>
        </p:nvSpPr>
        <p:spPr/>
        <p:txBody>
          <a:bodyPr/>
          <a:lstStyle/>
          <a:p>
            <a:fld id="{B2D572D9-1D53-3746-8E7E-5CE7F09C8CF6}" type="datetimeFigureOut">
              <a:rPr lang="fr-FR" smtClean="0"/>
              <a:t>19/05/2020</a:t>
            </a:fld>
            <a:endParaRPr lang="fr-FR"/>
          </a:p>
        </p:txBody>
      </p:sp>
      <p:sp>
        <p:nvSpPr>
          <p:cNvPr id="5" name="Espace réservé du pied de page 4">
            <a:extLst>
              <a:ext uri="{FF2B5EF4-FFF2-40B4-BE49-F238E27FC236}">
                <a16:creationId xmlns:a16="http://schemas.microsoft.com/office/drawing/2014/main" id="{89B2846D-93A4-AD4C-9134-C9AEF67E6C0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2A057A1-1B5F-DF45-9928-964C185D909F}"/>
              </a:ext>
            </a:extLst>
          </p:cNvPr>
          <p:cNvSpPr>
            <a:spLocks noGrp="1"/>
          </p:cNvSpPr>
          <p:nvPr>
            <p:ph type="sldNum" sz="quarter" idx="12"/>
          </p:nvPr>
        </p:nvSpPr>
        <p:spPr/>
        <p:txBody>
          <a:bodyPr/>
          <a:lstStyle/>
          <a:p>
            <a:fld id="{B9AADE77-CBD0-A441-876F-6736C3E39EAA}" type="slidenum">
              <a:rPr lang="fr-FR" smtClean="0"/>
              <a:t>‹N°›</a:t>
            </a:fld>
            <a:endParaRPr lang="fr-FR"/>
          </a:p>
        </p:txBody>
      </p:sp>
    </p:spTree>
    <p:extLst>
      <p:ext uri="{BB962C8B-B14F-4D97-AF65-F5344CB8AC3E}">
        <p14:creationId xmlns:p14="http://schemas.microsoft.com/office/powerpoint/2010/main" val="2096567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C51F6F9-B040-C94B-BEC9-665A1A4BF8AE}"/>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692EEBA9-120F-1F45-8A47-63D366AF520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1662A692-95D8-0C45-AC0E-719063F0C9C9}"/>
              </a:ext>
            </a:extLst>
          </p:cNvPr>
          <p:cNvSpPr>
            <a:spLocks noGrp="1"/>
          </p:cNvSpPr>
          <p:nvPr>
            <p:ph type="dt" sz="half" idx="10"/>
          </p:nvPr>
        </p:nvSpPr>
        <p:spPr/>
        <p:txBody>
          <a:bodyPr/>
          <a:lstStyle/>
          <a:p>
            <a:fld id="{B2D572D9-1D53-3746-8E7E-5CE7F09C8CF6}" type="datetimeFigureOut">
              <a:rPr lang="fr-FR" smtClean="0"/>
              <a:t>19/05/2020</a:t>
            </a:fld>
            <a:endParaRPr lang="fr-FR"/>
          </a:p>
        </p:txBody>
      </p:sp>
      <p:sp>
        <p:nvSpPr>
          <p:cNvPr id="5" name="Espace réservé du pied de page 4">
            <a:extLst>
              <a:ext uri="{FF2B5EF4-FFF2-40B4-BE49-F238E27FC236}">
                <a16:creationId xmlns:a16="http://schemas.microsoft.com/office/drawing/2014/main" id="{3ADB2539-9951-964D-8A1F-58699646AD4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493DFA2-CBEB-F649-B762-FF66A24F4809}"/>
              </a:ext>
            </a:extLst>
          </p:cNvPr>
          <p:cNvSpPr>
            <a:spLocks noGrp="1"/>
          </p:cNvSpPr>
          <p:nvPr>
            <p:ph type="sldNum" sz="quarter" idx="12"/>
          </p:nvPr>
        </p:nvSpPr>
        <p:spPr/>
        <p:txBody>
          <a:bodyPr/>
          <a:lstStyle/>
          <a:p>
            <a:fld id="{B9AADE77-CBD0-A441-876F-6736C3E39EAA}" type="slidenum">
              <a:rPr lang="fr-FR" smtClean="0"/>
              <a:t>‹N°›</a:t>
            </a:fld>
            <a:endParaRPr lang="fr-FR"/>
          </a:p>
        </p:txBody>
      </p:sp>
    </p:spTree>
    <p:extLst>
      <p:ext uri="{BB962C8B-B14F-4D97-AF65-F5344CB8AC3E}">
        <p14:creationId xmlns:p14="http://schemas.microsoft.com/office/powerpoint/2010/main" val="3209591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D9DA7E-B39A-EE41-BD46-2A0C74FE844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900FF40-6C9A-6F48-B371-068E6FE4FEC9}"/>
              </a:ext>
            </a:extLst>
          </p:cNvPr>
          <p:cNvSpPr>
            <a:spLocks noGrp="1"/>
          </p:cNvSpPr>
          <p:nvPr>
            <p:ph sz="half" idx="1"/>
          </p:nvPr>
        </p:nvSpPr>
        <p:spPr>
          <a:xfrm>
            <a:off x="838200" y="1825625"/>
            <a:ext cx="5181600" cy="4351338"/>
          </a:xfrm>
        </p:spPr>
        <p:txBody>
          <a:bodyPr/>
          <a:lstStyle/>
          <a:p>
            <a:r>
              <a:rPr lang="fr-FR"/>
              <a:t>Modifier les styles du texte du masque
Deuxième niveau
Troisième niveau
Quatrième niveau
Cinquième niveau</a:t>
            </a:r>
          </a:p>
        </p:txBody>
      </p:sp>
      <p:sp>
        <p:nvSpPr>
          <p:cNvPr id="4" name="Espace réservé du contenu 3">
            <a:extLst>
              <a:ext uri="{FF2B5EF4-FFF2-40B4-BE49-F238E27FC236}">
                <a16:creationId xmlns:a16="http://schemas.microsoft.com/office/drawing/2014/main" id="{D6E29738-49DC-A74F-93EF-244ABABB044C}"/>
              </a:ext>
            </a:extLst>
          </p:cNvPr>
          <p:cNvSpPr>
            <a:spLocks noGrp="1"/>
          </p:cNvSpPr>
          <p:nvPr>
            <p:ph sz="half" idx="2"/>
          </p:nvPr>
        </p:nvSpPr>
        <p:spPr>
          <a:xfrm>
            <a:off x="6172200" y="1825625"/>
            <a:ext cx="5181600" cy="4351338"/>
          </a:xfrm>
        </p:spPr>
        <p:txBody>
          <a:body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9FF7EA15-4409-3B4B-B268-AEF31ADF6F04}"/>
              </a:ext>
            </a:extLst>
          </p:cNvPr>
          <p:cNvSpPr>
            <a:spLocks noGrp="1"/>
          </p:cNvSpPr>
          <p:nvPr>
            <p:ph type="dt" sz="half" idx="10"/>
          </p:nvPr>
        </p:nvSpPr>
        <p:spPr/>
        <p:txBody>
          <a:bodyPr/>
          <a:lstStyle/>
          <a:p>
            <a:fld id="{B2D572D9-1D53-3746-8E7E-5CE7F09C8CF6}" type="datetimeFigureOut">
              <a:rPr lang="fr-FR" smtClean="0"/>
              <a:t>19/05/2020</a:t>
            </a:fld>
            <a:endParaRPr lang="fr-FR"/>
          </a:p>
        </p:txBody>
      </p:sp>
      <p:sp>
        <p:nvSpPr>
          <p:cNvPr id="6" name="Espace réservé du pied de page 5">
            <a:extLst>
              <a:ext uri="{FF2B5EF4-FFF2-40B4-BE49-F238E27FC236}">
                <a16:creationId xmlns:a16="http://schemas.microsoft.com/office/drawing/2014/main" id="{81A276D5-40C3-824C-86A5-3F38970C2CB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2BD5ED0-C988-9A43-A5D4-47F23CDE160B}"/>
              </a:ext>
            </a:extLst>
          </p:cNvPr>
          <p:cNvSpPr>
            <a:spLocks noGrp="1"/>
          </p:cNvSpPr>
          <p:nvPr>
            <p:ph type="sldNum" sz="quarter" idx="12"/>
          </p:nvPr>
        </p:nvSpPr>
        <p:spPr/>
        <p:txBody>
          <a:bodyPr/>
          <a:lstStyle/>
          <a:p>
            <a:fld id="{B9AADE77-CBD0-A441-876F-6736C3E39EAA}" type="slidenum">
              <a:rPr lang="fr-FR" smtClean="0"/>
              <a:t>‹N°›</a:t>
            </a:fld>
            <a:endParaRPr lang="fr-FR"/>
          </a:p>
        </p:txBody>
      </p:sp>
    </p:spTree>
    <p:extLst>
      <p:ext uri="{BB962C8B-B14F-4D97-AF65-F5344CB8AC3E}">
        <p14:creationId xmlns:p14="http://schemas.microsoft.com/office/powerpoint/2010/main" val="127231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4B83C50-2546-7D4A-9F20-1F191D8B5033}"/>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7A74055A-E566-8C40-A641-5DC8100CE3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a:t>Modifier les styles du texte du masque
Deuxième niveau
Troisième niveau
Quatrième niveau
Cinquième niveau</a:t>
            </a:r>
          </a:p>
        </p:txBody>
      </p:sp>
      <p:sp>
        <p:nvSpPr>
          <p:cNvPr id="4" name="Espace réservé du contenu 3">
            <a:extLst>
              <a:ext uri="{FF2B5EF4-FFF2-40B4-BE49-F238E27FC236}">
                <a16:creationId xmlns:a16="http://schemas.microsoft.com/office/drawing/2014/main" id="{51194C1F-7DE8-3542-9CD4-5DC98E56640D}"/>
              </a:ext>
            </a:extLst>
          </p:cNvPr>
          <p:cNvSpPr>
            <a:spLocks noGrp="1"/>
          </p:cNvSpPr>
          <p:nvPr>
            <p:ph sz="half" idx="2"/>
          </p:nvPr>
        </p:nvSpPr>
        <p:spPr>
          <a:xfrm>
            <a:off x="839788" y="2505075"/>
            <a:ext cx="5157787" cy="3684588"/>
          </a:xfrm>
        </p:spPr>
        <p:txBody>
          <a:bodyPr/>
          <a:lstStyle/>
          <a:p>
            <a:r>
              <a:rPr lang="fr-FR"/>
              <a:t>Modifier les styles du texte du masque
Deuxième niveau
Troisième niveau
Quatrième niveau
Cinquième niveau</a:t>
            </a:r>
          </a:p>
        </p:txBody>
      </p:sp>
      <p:sp>
        <p:nvSpPr>
          <p:cNvPr id="5" name="Espace réservé du texte 4">
            <a:extLst>
              <a:ext uri="{FF2B5EF4-FFF2-40B4-BE49-F238E27FC236}">
                <a16:creationId xmlns:a16="http://schemas.microsoft.com/office/drawing/2014/main" id="{60E70122-3309-A543-87B0-D2704DA56CC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a:t>Modifier les styles du texte du masque
Deuxième niveau
Troisième niveau
Quatrième niveau
Cinquième niveau</a:t>
            </a:r>
          </a:p>
        </p:txBody>
      </p:sp>
      <p:sp>
        <p:nvSpPr>
          <p:cNvPr id="6" name="Espace réservé du contenu 5">
            <a:extLst>
              <a:ext uri="{FF2B5EF4-FFF2-40B4-BE49-F238E27FC236}">
                <a16:creationId xmlns:a16="http://schemas.microsoft.com/office/drawing/2014/main" id="{790F572A-3C90-4B47-B7D6-FFA7D4E0561E}"/>
              </a:ext>
            </a:extLst>
          </p:cNvPr>
          <p:cNvSpPr>
            <a:spLocks noGrp="1"/>
          </p:cNvSpPr>
          <p:nvPr>
            <p:ph sz="quarter" idx="4"/>
          </p:nvPr>
        </p:nvSpPr>
        <p:spPr>
          <a:xfrm>
            <a:off x="6172200" y="2505075"/>
            <a:ext cx="5183188" cy="3684588"/>
          </a:xfrm>
        </p:spPr>
        <p:txBody>
          <a:bodyPr/>
          <a:lstStyle/>
          <a:p>
            <a:r>
              <a:rPr lang="fr-FR"/>
              <a:t>Modifier les styles du texte du masque
Deuxième niveau
Troisième niveau
Quatrième niveau
Cinquième niveau</a:t>
            </a:r>
          </a:p>
        </p:txBody>
      </p:sp>
      <p:sp>
        <p:nvSpPr>
          <p:cNvPr id="7" name="Espace réservé de la date 6">
            <a:extLst>
              <a:ext uri="{FF2B5EF4-FFF2-40B4-BE49-F238E27FC236}">
                <a16:creationId xmlns:a16="http://schemas.microsoft.com/office/drawing/2014/main" id="{651560BB-4277-4E45-9E93-12665BC9F876}"/>
              </a:ext>
            </a:extLst>
          </p:cNvPr>
          <p:cNvSpPr>
            <a:spLocks noGrp="1"/>
          </p:cNvSpPr>
          <p:nvPr>
            <p:ph type="dt" sz="half" idx="10"/>
          </p:nvPr>
        </p:nvSpPr>
        <p:spPr/>
        <p:txBody>
          <a:bodyPr/>
          <a:lstStyle/>
          <a:p>
            <a:fld id="{B2D572D9-1D53-3746-8E7E-5CE7F09C8CF6}" type="datetimeFigureOut">
              <a:rPr lang="fr-FR" smtClean="0"/>
              <a:t>19/05/2020</a:t>
            </a:fld>
            <a:endParaRPr lang="fr-FR"/>
          </a:p>
        </p:txBody>
      </p:sp>
      <p:sp>
        <p:nvSpPr>
          <p:cNvPr id="8" name="Espace réservé du pied de page 7">
            <a:extLst>
              <a:ext uri="{FF2B5EF4-FFF2-40B4-BE49-F238E27FC236}">
                <a16:creationId xmlns:a16="http://schemas.microsoft.com/office/drawing/2014/main" id="{70F02650-B956-6445-937E-59A40CCF5903}"/>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CB4361EE-E7BE-EC44-A6BE-0E9E7FBCAF19}"/>
              </a:ext>
            </a:extLst>
          </p:cNvPr>
          <p:cNvSpPr>
            <a:spLocks noGrp="1"/>
          </p:cNvSpPr>
          <p:nvPr>
            <p:ph type="sldNum" sz="quarter" idx="12"/>
          </p:nvPr>
        </p:nvSpPr>
        <p:spPr/>
        <p:txBody>
          <a:bodyPr/>
          <a:lstStyle/>
          <a:p>
            <a:fld id="{B9AADE77-CBD0-A441-876F-6736C3E39EAA}" type="slidenum">
              <a:rPr lang="fr-FR" smtClean="0"/>
              <a:t>‹N°›</a:t>
            </a:fld>
            <a:endParaRPr lang="fr-FR"/>
          </a:p>
        </p:txBody>
      </p:sp>
    </p:spTree>
    <p:extLst>
      <p:ext uri="{BB962C8B-B14F-4D97-AF65-F5344CB8AC3E}">
        <p14:creationId xmlns:p14="http://schemas.microsoft.com/office/powerpoint/2010/main" val="3373078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3A728E8-0B2F-5045-9F18-3AD2015B6C1B}"/>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3667BA8A-D158-714D-8FCF-98A72D710B45}"/>
              </a:ext>
            </a:extLst>
          </p:cNvPr>
          <p:cNvSpPr>
            <a:spLocks noGrp="1"/>
          </p:cNvSpPr>
          <p:nvPr>
            <p:ph type="dt" sz="half" idx="10"/>
          </p:nvPr>
        </p:nvSpPr>
        <p:spPr/>
        <p:txBody>
          <a:bodyPr/>
          <a:lstStyle/>
          <a:p>
            <a:fld id="{B2D572D9-1D53-3746-8E7E-5CE7F09C8CF6}" type="datetimeFigureOut">
              <a:rPr lang="fr-FR" smtClean="0"/>
              <a:t>19/05/2020</a:t>
            </a:fld>
            <a:endParaRPr lang="fr-FR"/>
          </a:p>
        </p:txBody>
      </p:sp>
      <p:sp>
        <p:nvSpPr>
          <p:cNvPr id="4" name="Espace réservé du pied de page 3">
            <a:extLst>
              <a:ext uri="{FF2B5EF4-FFF2-40B4-BE49-F238E27FC236}">
                <a16:creationId xmlns:a16="http://schemas.microsoft.com/office/drawing/2014/main" id="{98966DC0-87CD-4A46-BAF3-FC6106A578A9}"/>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A5CBC394-D0EE-7040-A1B0-4929D5E449E9}"/>
              </a:ext>
            </a:extLst>
          </p:cNvPr>
          <p:cNvSpPr>
            <a:spLocks noGrp="1"/>
          </p:cNvSpPr>
          <p:nvPr>
            <p:ph type="sldNum" sz="quarter" idx="12"/>
          </p:nvPr>
        </p:nvSpPr>
        <p:spPr/>
        <p:txBody>
          <a:bodyPr/>
          <a:lstStyle/>
          <a:p>
            <a:fld id="{B9AADE77-CBD0-A441-876F-6736C3E39EAA}" type="slidenum">
              <a:rPr lang="fr-FR" smtClean="0"/>
              <a:t>‹N°›</a:t>
            </a:fld>
            <a:endParaRPr lang="fr-FR"/>
          </a:p>
        </p:txBody>
      </p:sp>
    </p:spTree>
    <p:extLst>
      <p:ext uri="{BB962C8B-B14F-4D97-AF65-F5344CB8AC3E}">
        <p14:creationId xmlns:p14="http://schemas.microsoft.com/office/powerpoint/2010/main" val="3598021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763EBE78-B94A-924E-BE26-7F6067667A6A}"/>
              </a:ext>
            </a:extLst>
          </p:cNvPr>
          <p:cNvSpPr>
            <a:spLocks noGrp="1"/>
          </p:cNvSpPr>
          <p:nvPr>
            <p:ph type="dt" sz="half" idx="10"/>
          </p:nvPr>
        </p:nvSpPr>
        <p:spPr/>
        <p:txBody>
          <a:bodyPr/>
          <a:lstStyle/>
          <a:p>
            <a:fld id="{B2D572D9-1D53-3746-8E7E-5CE7F09C8CF6}" type="datetimeFigureOut">
              <a:rPr lang="fr-FR" smtClean="0"/>
              <a:t>19/05/2020</a:t>
            </a:fld>
            <a:endParaRPr lang="fr-FR"/>
          </a:p>
        </p:txBody>
      </p:sp>
      <p:sp>
        <p:nvSpPr>
          <p:cNvPr id="3" name="Espace réservé du pied de page 2">
            <a:extLst>
              <a:ext uri="{FF2B5EF4-FFF2-40B4-BE49-F238E27FC236}">
                <a16:creationId xmlns:a16="http://schemas.microsoft.com/office/drawing/2014/main" id="{6424A803-687A-E549-B0D7-9FDEA71D5A56}"/>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21A3D177-C946-7C4B-A499-90A38A6EF045}"/>
              </a:ext>
            </a:extLst>
          </p:cNvPr>
          <p:cNvSpPr>
            <a:spLocks noGrp="1"/>
          </p:cNvSpPr>
          <p:nvPr>
            <p:ph type="sldNum" sz="quarter" idx="12"/>
          </p:nvPr>
        </p:nvSpPr>
        <p:spPr/>
        <p:txBody>
          <a:bodyPr/>
          <a:lstStyle/>
          <a:p>
            <a:fld id="{B9AADE77-CBD0-A441-876F-6736C3E39EAA}" type="slidenum">
              <a:rPr lang="fr-FR" smtClean="0"/>
              <a:t>‹N°›</a:t>
            </a:fld>
            <a:endParaRPr lang="fr-FR"/>
          </a:p>
        </p:txBody>
      </p:sp>
    </p:spTree>
    <p:extLst>
      <p:ext uri="{BB962C8B-B14F-4D97-AF65-F5344CB8AC3E}">
        <p14:creationId xmlns:p14="http://schemas.microsoft.com/office/powerpoint/2010/main" val="35077261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43501DB-280F-AB46-A5A5-989C549638B5}"/>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5810103F-663B-C342-BBDF-1ACA6DB7D7B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fr-FR"/>
              <a:t>Modifier les styles du texte du masque
Deuxième niveau
Troisième niveau
Quatrième niveau
Cinquième niveau</a:t>
            </a:r>
          </a:p>
        </p:txBody>
      </p:sp>
      <p:sp>
        <p:nvSpPr>
          <p:cNvPr id="4" name="Espace réservé du texte 3">
            <a:extLst>
              <a:ext uri="{FF2B5EF4-FFF2-40B4-BE49-F238E27FC236}">
                <a16:creationId xmlns:a16="http://schemas.microsoft.com/office/drawing/2014/main" id="{57F56D97-C824-3649-92A8-CACE617882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72CE69AB-6D0C-084C-BD4C-FFB2C3591328}"/>
              </a:ext>
            </a:extLst>
          </p:cNvPr>
          <p:cNvSpPr>
            <a:spLocks noGrp="1"/>
          </p:cNvSpPr>
          <p:nvPr>
            <p:ph type="dt" sz="half" idx="10"/>
          </p:nvPr>
        </p:nvSpPr>
        <p:spPr/>
        <p:txBody>
          <a:bodyPr/>
          <a:lstStyle/>
          <a:p>
            <a:fld id="{B2D572D9-1D53-3746-8E7E-5CE7F09C8CF6}" type="datetimeFigureOut">
              <a:rPr lang="fr-FR" smtClean="0"/>
              <a:t>19/05/2020</a:t>
            </a:fld>
            <a:endParaRPr lang="fr-FR"/>
          </a:p>
        </p:txBody>
      </p:sp>
      <p:sp>
        <p:nvSpPr>
          <p:cNvPr id="6" name="Espace réservé du pied de page 5">
            <a:extLst>
              <a:ext uri="{FF2B5EF4-FFF2-40B4-BE49-F238E27FC236}">
                <a16:creationId xmlns:a16="http://schemas.microsoft.com/office/drawing/2014/main" id="{D5F17C6A-49F4-7C4F-B149-1E03032CB93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AFFF67D-563D-8946-A83B-F3A759438D4F}"/>
              </a:ext>
            </a:extLst>
          </p:cNvPr>
          <p:cNvSpPr>
            <a:spLocks noGrp="1"/>
          </p:cNvSpPr>
          <p:nvPr>
            <p:ph type="sldNum" sz="quarter" idx="12"/>
          </p:nvPr>
        </p:nvSpPr>
        <p:spPr/>
        <p:txBody>
          <a:bodyPr/>
          <a:lstStyle/>
          <a:p>
            <a:fld id="{B9AADE77-CBD0-A441-876F-6736C3E39EAA}" type="slidenum">
              <a:rPr lang="fr-FR" smtClean="0"/>
              <a:t>‹N°›</a:t>
            </a:fld>
            <a:endParaRPr lang="fr-FR"/>
          </a:p>
        </p:txBody>
      </p:sp>
    </p:spTree>
    <p:extLst>
      <p:ext uri="{BB962C8B-B14F-4D97-AF65-F5344CB8AC3E}">
        <p14:creationId xmlns:p14="http://schemas.microsoft.com/office/powerpoint/2010/main" val="109630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80118A1-6D30-7B40-B21A-BFC5D444E53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2B755534-92E0-3E4E-A414-1AEF9C6D7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364F70D0-AD9B-A34B-97F4-6EC18B2901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fr-FR"/>
              <a:t>Modifier les styles du texte du masque
Deuxième niveau
Troisième niveau
Quatrième niveau
Cinquième niveau</a:t>
            </a:r>
          </a:p>
        </p:txBody>
      </p:sp>
      <p:sp>
        <p:nvSpPr>
          <p:cNvPr id="5" name="Espace réservé de la date 4">
            <a:extLst>
              <a:ext uri="{FF2B5EF4-FFF2-40B4-BE49-F238E27FC236}">
                <a16:creationId xmlns:a16="http://schemas.microsoft.com/office/drawing/2014/main" id="{EF14B762-E09B-2443-9F16-B510F076A6FB}"/>
              </a:ext>
            </a:extLst>
          </p:cNvPr>
          <p:cNvSpPr>
            <a:spLocks noGrp="1"/>
          </p:cNvSpPr>
          <p:nvPr>
            <p:ph type="dt" sz="half" idx="10"/>
          </p:nvPr>
        </p:nvSpPr>
        <p:spPr/>
        <p:txBody>
          <a:bodyPr/>
          <a:lstStyle/>
          <a:p>
            <a:fld id="{B2D572D9-1D53-3746-8E7E-5CE7F09C8CF6}" type="datetimeFigureOut">
              <a:rPr lang="fr-FR" smtClean="0"/>
              <a:t>19/05/2020</a:t>
            </a:fld>
            <a:endParaRPr lang="fr-FR"/>
          </a:p>
        </p:txBody>
      </p:sp>
      <p:sp>
        <p:nvSpPr>
          <p:cNvPr id="6" name="Espace réservé du pied de page 5">
            <a:extLst>
              <a:ext uri="{FF2B5EF4-FFF2-40B4-BE49-F238E27FC236}">
                <a16:creationId xmlns:a16="http://schemas.microsoft.com/office/drawing/2014/main" id="{E285C340-1507-8E4F-937E-658D21F5130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51214350-1B7E-F648-9232-1D773176E00C}"/>
              </a:ext>
            </a:extLst>
          </p:cNvPr>
          <p:cNvSpPr>
            <a:spLocks noGrp="1"/>
          </p:cNvSpPr>
          <p:nvPr>
            <p:ph type="sldNum" sz="quarter" idx="12"/>
          </p:nvPr>
        </p:nvSpPr>
        <p:spPr/>
        <p:txBody>
          <a:bodyPr/>
          <a:lstStyle/>
          <a:p>
            <a:fld id="{B9AADE77-CBD0-A441-876F-6736C3E39EAA}" type="slidenum">
              <a:rPr lang="fr-FR" smtClean="0"/>
              <a:t>‹N°›</a:t>
            </a:fld>
            <a:endParaRPr lang="fr-FR"/>
          </a:p>
        </p:txBody>
      </p:sp>
    </p:spTree>
    <p:extLst>
      <p:ext uri="{BB962C8B-B14F-4D97-AF65-F5344CB8AC3E}">
        <p14:creationId xmlns:p14="http://schemas.microsoft.com/office/powerpoint/2010/main" val="394472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EDDF69E-B8B4-4647-AD64-D5D74870AA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F3922D19-89E5-EF44-9BBF-AAFB51B807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fr-FR"/>
              <a:t>Modifier les styles du texte du masque
Deuxième niveau
Troisième niveau
Quatrième niveau
Cinquième niveau</a:t>
            </a:r>
          </a:p>
        </p:txBody>
      </p:sp>
      <p:sp>
        <p:nvSpPr>
          <p:cNvPr id="4" name="Espace réservé de la date 3">
            <a:extLst>
              <a:ext uri="{FF2B5EF4-FFF2-40B4-BE49-F238E27FC236}">
                <a16:creationId xmlns:a16="http://schemas.microsoft.com/office/drawing/2014/main" id="{A768D303-6CDF-9A44-A03D-1505CABA24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D572D9-1D53-3746-8E7E-5CE7F09C8CF6}" type="datetimeFigureOut">
              <a:rPr lang="fr-FR" smtClean="0"/>
              <a:t>19/05/2020</a:t>
            </a:fld>
            <a:endParaRPr lang="fr-FR"/>
          </a:p>
        </p:txBody>
      </p:sp>
      <p:sp>
        <p:nvSpPr>
          <p:cNvPr id="5" name="Espace réservé du pied de page 4">
            <a:extLst>
              <a:ext uri="{FF2B5EF4-FFF2-40B4-BE49-F238E27FC236}">
                <a16:creationId xmlns:a16="http://schemas.microsoft.com/office/drawing/2014/main" id="{F70F11AC-269F-BC44-BF75-F81B48AA09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017D5A96-B5CF-094B-8DB3-56AA228669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AADE77-CBD0-A441-876F-6736C3E39EAA}" type="slidenum">
              <a:rPr lang="fr-FR" smtClean="0"/>
              <a:t>‹N°›</a:t>
            </a:fld>
            <a:endParaRPr lang="fr-FR"/>
          </a:p>
        </p:txBody>
      </p:sp>
    </p:spTree>
    <p:extLst>
      <p:ext uri="{BB962C8B-B14F-4D97-AF65-F5344CB8AC3E}">
        <p14:creationId xmlns:p14="http://schemas.microsoft.com/office/powerpoint/2010/main" val="688504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4.png"/><Relationship Id="rId7" Type="http://schemas.openxmlformats.org/officeDocument/2006/relationships/diagramColors" Target="../diagrams/colors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2.jpeg"/><Relationship Id="rId4" Type="http://schemas.openxmlformats.org/officeDocument/2006/relationships/diagramData" Target="../diagrams/data1.xml"/><Relationship Id="rId9"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hyperlink" Target="http://www.periferia.be/"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mailto:marie@periferia.be" TargetMode="External"/><Relationship Id="rId5" Type="http://schemas.openxmlformats.org/officeDocument/2006/relationships/hyperlink" Target="mailto:contact@periferia.be" TargetMode="External"/><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97280" y="430306"/>
            <a:ext cx="9940834" cy="3536576"/>
          </a:xfrm>
        </p:spPr>
        <p:txBody>
          <a:bodyPr>
            <a:normAutofit/>
          </a:bodyPr>
          <a:lstStyle/>
          <a:p>
            <a:r>
              <a:rPr lang="fr-FR" sz="5400" b="1" dirty="0">
                <a:solidFill>
                  <a:schemeClr val="accent2"/>
                </a:solidFill>
              </a:rPr>
              <a:t>BUDGETS PARTICIPATIFS</a:t>
            </a:r>
            <a:br>
              <a:rPr lang="fr-FR" sz="4800" b="1" dirty="0">
                <a:solidFill>
                  <a:schemeClr val="accent2"/>
                </a:solidFill>
              </a:rPr>
            </a:br>
            <a:r>
              <a:rPr lang="fr-FR" sz="3600" b="1" i="1" dirty="0">
                <a:solidFill>
                  <a:schemeClr val="bg1">
                    <a:lumMod val="50000"/>
                  </a:schemeClr>
                </a:solidFill>
              </a:rPr>
              <a:t>Pourquoi et comment poser des choix de l’utilisation </a:t>
            </a:r>
            <a:br>
              <a:rPr lang="fr-FR" sz="3600" b="1" i="1" dirty="0">
                <a:solidFill>
                  <a:schemeClr val="bg1">
                    <a:lumMod val="50000"/>
                  </a:schemeClr>
                </a:solidFill>
              </a:rPr>
            </a:br>
            <a:r>
              <a:rPr lang="fr-FR" sz="3600" b="1" i="1" dirty="0">
                <a:solidFill>
                  <a:schemeClr val="bg1">
                    <a:lumMod val="50000"/>
                  </a:schemeClr>
                </a:solidFill>
              </a:rPr>
              <a:t>de l’argent public avec des citoyen·ne·s ?  </a:t>
            </a:r>
            <a:br>
              <a:rPr lang="fr-FR" sz="3600" b="1" i="1" dirty="0">
                <a:solidFill>
                  <a:schemeClr val="bg1">
                    <a:lumMod val="50000"/>
                  </a:schemeClr>
                </a:solidFill>
              </a:rPr>
            </a:br>
            <a:br>
              <a:rPr lang="fr-FR" sz="3600" b="1" i="1" dirty="0">
                <a:solidFill>
                  <a:schemeClr val="bg1">
                    <a:lumMod val="50000"/>
                  </a:schemeClr>
                </a:solidFill>
              </a:rPr>
            </a:br>
            <a:r>
              <a:rPr lang="fr-FR" sz="2800" b="1" dirty="0"/>
              <a:t>Sens et balises pour la mise en œuvre du dispositif</a:t>
            </a:r>
            <a:endParaRPr lang="fr-FR" sz="4800" dirty="0"/>
          </a:p>
        </p:txBody>
      </p:sp>
      <p:sp>
        <p:nvSpPr>
          <p:cNvPr id="3" name="Sous-titre 2"/>
          <p:cNvSpPr>
            <a:spLocks noGrp="1"/>
          </p:cNvSpPr>
          <p:nvPr>
            <p:ph type="subTitle" idx="1"/>
          </p:nvPr>
        </p:nvSpPr>
        <p:spPr>
          <a:xfrm>
            <a:off x="4792457" y="5002306"/>
            <a:ext cx="7399545" cy="1482377"/>
          </a:xfrm>
        </p:spPr>
        <p:txBody>
          <a:bodyPr>
            <a:normAutofit fontScale="92500" lnSpcReduction="20000"/>
          </a:bodyPr>
          <a:lstStyle/>
          <a:p>
            <a:endParaRPr lang="fr-FR" dirty="0"/>
          </a:p>
          <a:p>
            <a:r>
              <a:rPr lang="fr-FR" b="1" dirty="0"/>
              <a:t>Rencontre virtuelle</a:t>
            </a:r>
          </a:p>
          <a:p>
            <a:r>
              <a:rPr lang="fr-FR" b="1" dirty="0"/>
              <a:t>« Vers une véritable Démocratie Participative « </a:t>
            </a:r>
          </a:p>
          <a:p>
            <a:r>
              <a:rPr lang="fr-FR" b="1" dirty="0">
                <a:solidFill>
                  <a:srgbClr val="FF6600"/>
                </a:solidFill>
              </a:rPr>
              <a:t>Printemps 2020</a:t>
            </a:r>
          </a:p>
        </p:txBody>
      </p:sp>
      <p:pic>
        <p:nvPicPr>
          <p:cNvPr id="4" name="Image 3" descr="logoperif172.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97625" y="4115108"/>
            <a:ext cx="2764953" cy="2764953"/>
          </a:xfrm>
          <a:prstGeom prst="rect">
            <a:avLst/>
          </a:prstGeom>
        </p:spPr>
      </p:pic>
    </p:spTree>
    <p:extLst>
      <p:ext uri="{BB962C8B-B14F-4D97-AF65-F5344CB8AC3E}">
        <p14:creationId xmlns:p14="http://schemas.microsoft.com/office/powerpoint/2010/main" val="34976770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2384F4-6CAC-5047-B160-178E82B046A5}"/>
              </a:ext>
            </a:extLst>
          </p:cNvPr>
          <p:cNvSpPr>
            <a:spLocks noGrp="1"/>
          </p:cNvSpPr>
          <p:nvPr>
            <p:ph type="title"/>
          </p:nvPr>
        </p:nvSpPr>
        <p:spPr>
          <a:xfrm>
            <a:off x="0" y="42203"/>
            <a:ext cx="12192000" cy="858129"/>
          </a:xfrm>
        </p:spPr>
        <p:txBody>
          <a:bodyPr>
            <a:normAutofit/>
          </a:bodyPr>
          <a:lstStyle/>
          <a:p>
            <a:r>
              <a:rPr lang="fr-FR" sz="4000" b="1" cap="small" dirty="0">
                <a:solidFill>
                  <a:srgbClr val="3292AA"/>
                </a:solidFill>
              </a:rPr>
              <a:t>Balises de Sens </a:t>
            </a:r>
            <a:r>
              <a:rPr lang="fr-FR" sz="4000" b="1" dirty="0">
                <a:solidFill>
                  <a:srgbClr val="3292AA"/>
                </a:solidFill>
              </a:rPr>
              <a:t>: sur quelle </a:t>
            </a:r>
            <a:r>
              <a:rPr lang="fr-FR" sz="4000" b="1" dirty="0">
                <a:solidFill>
                  <a:srgbClr val="FF0000"/>
                </a:solidFill>
              </a:rPr>
              <a:t>logique</a:t>
            </a:r>
            <a:r>
              <a:rPr lang="fr-FR" sz="4000" b="1" dirty="0">
                <a:solidFill>
                  <a:srgbClr val="3292AA"/>
                </a:solidFill>
              </a:rPr>
              <a:t> repose le BP ?</a:t>
            </a:r>
          </a:p>
        </p:txBody>
      </p:sp>
      <p:pic>
        <p:nvPicPr>
          <p:cNvPr id="20" name="Espace réservé du contenu 19">
            <a:extLst>
              <a:ext uri="{FF2B5EF4-FFF2-40B4-BE49-F238E27FC236}">
                <a16:creationId xmlns:a16="http://schemas.microsoft.com/office/drawing/2014/main" id="{4A9126F0-95AC-9846-83A8-5E774BE0D896}"/>
              </a:ext>
            </a:extLst>
          </p:cNvPr>
          <p:cNvPicPr>
            <a:picLocks noGrp="1" noChangeAspect="1"/>
          </p:cNvPicPr>
          <p:nvPr>
            <p:ph idx="1"/>
          </p:nvPr>
        </p:nvPicPr>
        <p:blipFill rotWithShape="1">
          <a:blip r:embed="rId3"/>
          <a:srcRect t="4678" b="16446"/>
          <a:stretch/>
        </p:blipFill>
        <p:spPr>
          <a:xfrm>
            <a:off x="1563947" y="900332"/>
            <a:ext cx="9064105" cy="5038129"/>
          </a:xfrm>
        </p:spPr>
      </p:pic>
      <p:sp>
        <p:nvSpPr>
          <p:cNvPr id="21" name="ZoneTexte 20">
            <a:extLst>
              <a:ext uri="{FF2B5EF4-FFF2-40B4-BE49-F238E27FC236}">
                <a16:creationId xmlns:a16="http://schemas.microsoft.com/office/drawing/2014/main" id="{32EEC45D-05B3-0944-A130-CF77E3BFFD72}"/>
              </a:ext>
            </a:extLst>
          </p:cNvPr>
          <p:cNvSpPr txBox="1"/>
          <p:nvPr/>
        </p:nvSpPr>
        <p:spPr>
          <a:xfrm>
            <a:off x="881194" y="1772644"/>
            <a:ext cx="3853859" cy="923330"/>
          </a:xfrm>
          <a:prstGeom prst="rect">
            <a:avLst/>
          </a:prstGeom>
          <a:noFill/>
          <a:ln w="28575">
            <a:solidFill>
              <a:srgbClr val="FF0000"/>
            </a:solidFill>
            <a:prstDash val="sysDot"/>
          </a:ln>
        </p:spPr>
        <p:txBody>
          <a:bodyPr wrap="square" rtlCol="0">
            <a:spAutoFit/>
          </a:bodyPr>
          <a:lstStyle/>
          <a:p>
            <a:r>
              <a:rPr lang="fr-BE" dirty="0"/>
              <a:t>Impliquer les citoyen·ne·s dans les décisions à prendre.</a:t>
            </a:r>
          </a:p>
          <a:p>
            <a:r>
              <a:rPr lang="fr-BE" dirty="0"/>
              <a:t>Nouvelle culture politique.</a:t>
            </a:r>
          </a:p>
        </p:txBody>
      </p:sp>
      <p:sp>
        <p:nvSpPr>
          <p:cNvPr id="22" name="ZoneTexte 21">
            <a:extLst>
              <a:ext uri="{FF2B5EF4-FFF2-40B4-BE49-F238E27FC236}">
                <a16:creationId xmlns:a16="http://schemas.microsoft.com/office/drawing/2014/main" id="{63452001-CFB1-3E46-BFFC-508C6B2FFC04}"/>
              </a:ext>
            </a:extLst>
          </p:cNvPr>
          <p:cNvSpPr txBox="1"/>
          <p:nvPr/>
        </p:nvSpPr>
        <p:spPr>
          <a:xfrm>
            <a:off x="280559" y="5858377"/>
            <a:ext cx="6160582" cy="923330"/>
          </a:xfrm>
          <a:prstGeom prst="rect">
            <a:avLst/>
          </a:prstGeom>
          <a:noFill/>
          <a:ln w="28575">
            <a:solidFill>
              <a:srgbClr val="FF0000"/>
            </a:solidFill>
            <a:prstDash val="sysDot"/>
          </a:ln>
        </p:spPr>
        <p:txBody>
          <a:bodyPr wrap="square" rtlCol="0">
            <a:spAutoFit/>
          </a:bodyPr>
          <a:lstStyle/>
          <a:p>
            <a:r>
              <a:rPr lang="fr-BE" dirty="0"/>
              <a:t>Renforcer le lien social et la relation entre les citoyen·ne·s, l’administration et les élu·e·s politiques.</a:t>
            </a:r>
          </a:p>
          <a:p>
            <a:r>
              <a:rPr lang="fr-BE" dirty="0"/>
              <a:t>Rapprocher les citoyen·ne·s du fonctionnement de la commune.</a:t>
            </a:r>
          </a:p>
        </p:txBody>
      </p:sp>
      <p:sp>
        <p:nvSpPr>
          <p:cNvPr id="16" name="ZoneTexte 15">
            <a:extLst>
              <a:ext uri="{FF2B5EF4-FFF2-40B4-BE49-F238E27FC236}">
                <a16:creationId xmlns:a16="http://schemas.microsoft.com/office/drawing/2014/main" id="{0411FB7D-EC8A-6B4E-84ED-6A7E8DCE57B3}"/>
              </a:ext>
            </a:extLst>
          </p:cNvPr>
          <p:cNvSpPr txBox="1"/>
          <p:nvPr/>
        </p:nvSpPr>
        <p:spPr>
          <a:xfrm>
            <a:off x="8232252" y="2973096"/>
            <a:ext cx="3853859" cy="1554272"/>
          </a:xfrm>
          <a:prstGeom prst="rect">
            <a:avLst/>
          </a:prstGeom>
          <a:noFill/>
          <a:ln w="28575">
            <a:solidFill>
              <a:srgbClr val="FF0000"/>
            </a:solidFill>
            <a:prstDash val="sysDot"/>
          </a:ln>
        </p:spPr>
        <p:txBody>
          <a:bodyPr wrap="square" rtlCol="0">
            <a:spAutoFit/>
          </a:bodyPr>
          <a:lstStyle/>
          <a:p>
            <a:r>
              <a:rPr lang="fr-BE" dirty="0"/>
              <a:t>Améliorer l'efficacité et la transparence de la gestion publique (vue comme prestataire de services).</a:t>
            </a:r>
          </a:p>
          <a:p>
            <a:pPr>
              <a:spcBef>
                <a:spcPts val="600"/>
              </a:spcBef>
            </a:pPr>
            <a:r>
              <a:rPr lang="fr-BE" i="1" dirty="0"/>
              <a:t>« Meilleures connaissance des besoins, réponses, temporalités. »</a:t>
            </a:r>
          </a:p>
        </p:txBody>
      </p:sp>
      <p:sp>
        <p:nvSpPr>
          <p:cNvPr id="25" name="ZoneTexte 24">
            <a:extLst>
              <a:ext uri="{FF2B5EF4-FFF2-40B4-BE49-F238E27FC236}">
                <a16:creationId xmlns:a16="http://schemas.microsoft.com/office/drawing/2014/main" id="{6759EFCE-F3B3-1B43-ABA1-3C5D7A522868}"/>
              </a:ext>
            </a:extLst>
          </p:cNvPr>
          <p:cNvSpPr txBox="1"/>
          <p:nvPr/>
        </p:nvSpPr>
        <p:spPr>
          <a:xfrm>
            <a:off x="9526831" y="6550799"/>
            <a:ext cx="2559280" cy="261610"/>
          </a:xfrm>
          <a:prstGeom prst="rect">
            <a:avLst/>
          </a:prstGeom>
          <a:noFill/>
        </p:spPr>
        <p:txBody>
          <a:bodyPr wrap="square" rtlCol="0">
            <a:spAutoFit/>
          </a:bodyPr>
          <a:lstStyle/>
          <a:p>
            <a:pPr algn="r"/>
            <a:r>
              <a:rPr lang="fr-FR" sz="1100" dirty="0"/>
              <a:t>Source : Periferia et Yves </a:t>
            </a:r>
            <a:r>
              <a:rPr lang="fr-FR" sz="1100" dirty="0" err="1"/>
              <a:t>Cabannes</a:t>
            </a:r>
            <a:r>
              <a:rPr lang="fr-FR" sz="1100" dirty="0"/>
              <a:t> 2019</a:t>
            </a:r>
          </a:p>
        </p:txBody>
      </p:sp>
      <p:sp>
        <p:nvSpPr>
          <p:cNvPr id="26" name="Ellipse 25">
            <a:extLst>
              <a:ext uri="{FF2B5EF4-FFF2-40B4-BE49-F238E27FC236}">
                <a16:creationId xmlns:a16="http://schemas.microsoft.com/office/drawing/2014/main" id="{E0458D43-5FFC-BF45-8F1F-255AA8F17706}"/>
              </a:ext>
            </a:extLst>
          </p:cNvPr>
          <p:cNvSpPr/>
          <p:nvPr/>
        </p:nvSpPr>
        <p:spPr>
          <a:xfrm rot="20984501">
            <a:off x="2737929" y="2625464"/>
            <a:ext cx="2111188" cy="7395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err="1">
                <a:solidFill>
                  <a:schemeClr val="tx1"/>
                </a:solidFill>
              </a:rPr>
              <a:t>Redistributive</a:t>
            </a:r>
            <a:endParaRPr lang="fr-FR" dirty="0">
              <a:solidFill>
                <a:schemeClr val="tx1"/>
              </a:solidFill>
            </a:endParaRPr>
          </a:p>
        </p:txBody>
      </p:sp>
      <p:sp>
        <p:nvSpPr>
          <p:cNvPr id="4" name="Ellipse 3">
            <a:extLst>
              <a:ext uri="{FF2B5EF4-FFF2-40B4-BE49-F238E27FC236}">
                <a16:creationId xmlns:a16="http://schemas.microsoft.com/office/drawing/2014/main" id="{8624B6D6-57B3-6646-BF1A-49FEF07E1433}"/>
              </a:ext>
            </a:extLst>
          </p:cNvPr>
          <p:cNvSpPr/>
          <p:nvPr/>
        </p:nvSpPr>
        <p:spPr>
          <a:xfrm>
            <a:off x="9665640" y="544782"/>
            <a:ext cx="2420471" cy="1780599"/>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400" b="1" dirty="0">
              <a:solidFill>
                <a:schemeClr val="tx1"/>
              </a:solidFill>
            </a:endParaRPr>
          </a:p>
          <a:p>
            <a:pPr algn="ctr"/>
            <a:r>
              <a:rPr lang="fr-FR" sz="2400" b="1" dirty="0">
                <a:solidFill>
                  <a:schemeClr val="tx1"/>
                </a:solidFill>
              </a:rPr>
              <a:t>Reflet de la finalité recherchée</a:t>
            </a:r>
          </a:p>
          <a:p>
            <a:pPr algn="ctr"/>
            <a:endParaRPr lang="fr-FR" sz="2400" b="1" dirty="0">
              <a:solidFill>
                <a:schemeClr val="tx1"/>
              </a:solidFill>
            </a:endParaRPr>
          </a:p>
        </p:txBody>
      </p:sp>
      <p:sp>
        <p:nvSpPr>
          <p:cNvPr id="5" name="Flèche vers la droite 4">
            <a:extLst>
              <a:ext uri="{FF2B5EF4-FFF2-40B4-BE49-F238E27FC236}">
                <a16:creationId xmlns:a16="http://schemas.microsoft.com/office/drawing/2014/main" id="{854097F5-CA4C-1B4A-87F7-4F24CBC8408D}"/>
              </a:ext>
            </a:extLst>
          </p:cNvPr>
          <p:cNvSpPr/>
          <p:nvPr/>
        </p:nvSpPr>
        <p:spPr>
          <a:xfrm flipH="1">
            <a:off x="6920752" y="5938461"/>
            <a:ext cx="1972235" cy="612338"/>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En Belgique</a:t>
            </a:r>
          </a:p>
        </p:txBody>
      </p:sp>
    </p:spTree>
    <p:extLst>
      <p:ext uri="{BB962C8B-B14F-4D97-AF65-F5344CB8AC3E}">
        <p14:creationId xmlns:p14="http://schemas.microsoft.com/office/powerpoint/2010/main" val="291133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9085E262-32F8-5745-BD50-F816F1230305}"/>
              </a:ext>
            </a:extLst>
          </p:cNvPr>
          <p:cNvSpPr txBox="1">
            <a:spLocks noGrp="1"/>
          </p:cNvSpPr>
          <p:nvPr>
            <p:ph type="title"/>
          </p:nvPr>
        </p:nvSpPr>
        <p:spPr>
          <a:xfrm>
            <a:off x="0" y="0"/>
            <a:ext cx="12192000" cy="1325563"/>
          </a:xfrm>
          <a:prstGeom prst="rect">
            <a:avLst/>
          </a:prstGeom>
          <a:solidFill>
            <a:srgbClr val="F79646"/>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solidFill>
                  <a:schemeClr val="bg1"/>
                </a:solidFill>
              </a:rPr>
              <a:t>5 conditions de réussite d’un BP</a:t>
            </a:r>
          </a:p>
        </p:txBody>
      </p:sp>
      <p:sp>
        <p:nvSpPr>
          <p:cNvPr id="7" name="Espace réservé du contenu 6">
            <a:extLst>
              <a:ext uri="{FF2B5EF4-FFF2-40B4-BE49-F238E27FC236}">
                <a16:creationId xmlns:a16="http://schemas.microsoft.com/office/drawing/2014/main" id="{7B76FD1C-F81F-5A4E-BBC2-D96BAD3B70E6}"/>
              </a:ext>
            </a:extLst>
          </p:cNvPr>
          <p:cNvSpPr>
            <a:spLocks noGrp="1"/>
          </p:cNvSpPr>
          <p:nvPr>
            <p:ph idx="1"/>
          </p:nvPr>
        </p:nvSpPr>
        <p:spPr>
          <a:xfrm>
            <a:off x="321719" y="1672438"/>
            <a:ext cx="6708112" cy="4846320"/>
          </a:xfrm>
        </p:spPr>
        <p:txBody>
          <a:bodyPr>
            <a:normAutofit/>
          </a:bodyPr>
          <a:lstStyle/>
          <a:p>
            <a:pPr marL="514350" indent="-514350">
              <a:buAutoNum type="arabicPeriod"/>
            </a:pPr>
            <a:r>
              <a:rPr lang="fr-FR" b="1" dirty="0">
                <a:sym typeface="Wingdings" pitchFamily="2" charset="2"/>
              </a:rPr>
              <a:t>De la volonté politique</a:t>
            </a:r>
          </a:p>
          <a:p>
            <a:pPr marL="514350" indent="-514350">
              <a:buAutoNum type="arabicPeriod"/>
            </a:pPr>
            <a:r>
              <a:rPr lang="fr-FR" dirty="0">
                <a:sym typeface="Wingdings" pitchFamily="2" charset="2"/>
              </a:rPr>
              <a:t>Des montants significatifs </a:t>
            </a:r>
          </a:p>
          <a:p>
            <a:pPr marL="514350" indent="-514350">
              <a:buAutoNum type="arabicPeriod"/>
            </a:pPr>
            <a:r>
              <a:rPr lang="fr-FR" dirty="0">
                <a:sym typeface="Wingdings" pitchFamily="2" charset="2"/>
              </a:rPr>
              <a:t>Une vraie participation citoyenne</a:t>
            </a:r>
          </a:p>
          <a:p>
            <a:pPr marL="514350" indent="-514350">
              <a:spcAft>
                <a:spcPts val="1000"/>
              </a:spcAft>
              <a:buAutoNum type="arabicPeriod"/>
            </a:pPr>
            <a:r>
              <a:rPr lang="fr-FR" dirty="0">
                <a:sym typeface="Wingdings" pitchFamily="2" charset="2"/>
              </a:rPr>
              <a:t>Du croisement d’intérêts et de regards</a:t>
            </a:r>
          </a:p>
          <a:p>
            <a:pPr marL="514350" indent="-514350">
              <a:spcBef>
                <a:spcPts val="0"/>
              </a:spcBef>
              <a:buAutoNum type="arabicPeriod"/>
            </a:pPr>
            <a:r>
              <a:rPr lang="fr-FR" dirty="0">
                <a:sym typeface="Wingdings" pitchFamily="2" charset="2"/>
              </a:rPr>
              <a:t>Des nouveaux rôles pour cogérer </a:t>
            </a:r>
          </a:p>
          <a:p>
            <a:pPr marL="0" indent="0">
              <a:spcBef>
                <a:spcPts val="0"/>
              </a:spcBef>
              <a:buNone/>
            </a:pPr>
            <a:r>
              <a:rPr lang="fr-FR" dirty="0">
                <a:sym typeface="Wingdings" pitchFamily="2" charset="2"/>
              </a:rPr>
              <a:t>      (à saisir par chacun·e)</a:t>
            </a:r>
          </a:p>
        </p:txBody>
      </p:sp>
      <p:pic>
        <p:nvPicPr>
          <p:cNvPr id="10" name="Image 3" descr="logoperif172.jpg">
            <a:extLst>
              <a:ext uri="{FF2B5EF4-FFF2-40B4-BE49-F238E27FC236}">
                <a16:creationId xmlns:a16="http://schemas.microsoft.com/office/drawing/2014/main" id="{67641103-4425-F342-832C-9E0169D0E2B3}"/>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6518758"/>
            <a:ext cx="321719" cy="3218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Rectangle 1">
            <a:extLst>
              <a:ext uri="{FF2B5EF4-FFF2-40B4-BE49-F238E27FC236}">
                <a16:creationId xmlns:a16="http://schemas.microsoft.com/office/drawing/2014/main" id="{AE895F2D-09CF-684A-A720-47EDB7563768}"/>
              </a:ext>
            </a:extLst>
          </p:cNvPr>
          <p:cNvSpPr/>
          <p:nvPr/>
        </p:nvSpPr>
        <p:spPr>
          <a:xfrm>
            <a:off x="7494985" y="3087630"/>
            <a:ext cx="5043830" cy="2015936"/>
          </a:xfrm>
          <a:prstGeom prst="rect">
            <a:avLst/>
          </a:prstGeom>
        </p:spPr>
        <p:txBody>
          <a:bodyPr wrap="square">
            <a:spAutoFit/>
          </a:bodyPr>
          <a:lstStyle/>
          <a:p>
            <a:pPr algn="just">
              <a:spcAft>
                <a:spcPts val="600"/>
              </a:spcAft>
            </a:pPr>
            <a:r>
              <a:rPr lang="fr-FR" sz="2400" dirty="0">
                <a:solidFill>
                  <a:srgbClr val="3292AA"/>
                </a:solidFill>
                <a:latin typeface="Calibri" panose="020F0502020204030204" pitchFamily="34" charset="0"/>
                <a:ea typeface="Calibri" panose="020F0502020204030204" pitchFamily="34" charset="0"/>
                <a:cs typeface="Times New Roman" panose="02020603050405020304" pitchFamily="18" charset="0"/>
              </a:rPr>
              <a:t>Pour Yves </a:t>
            </a:r>
            <a:r>
              <a:rPr lang="fr-FR" sz="2400" dirty="0" err="1">
                <a:solidFill>
                  <a:srgbClr val="3292AA"/>
                </a:solidFill>
                <a:latin typeface="Calibri" panose="020F0502020204030204" pitchFamily="34" charset="0"/>
                <a:ea typeface="Calibri" panose="020F0502020204030204" pitchFamily="34" charset="0"/>
                <a:cs typeface="Times New Roman" panose="02020603050405020304" pitchFamily="18" charset="0"/>
              </a:rPr>
              <a:t>Cabannes</a:t>
            </a:r>
            <a:r>
              <a:rPr lang="fr-FR" sz="2400" dirty="0">
                <a:solidFill>
                  <a:srgbClr val="3292AA"/>
                </a:solidFill>
                <a:latin typeface="Calibri" panose="020F0502020204030204" pitchFamily="34" charset="0"/>
                <a:ea typeface="Calibri" panose="020F0502020204030204" pitchFamily="34" charset="0"/>
                <a:cs typeface="Times New Roman" panose="02020603050405020304" pitchFamily="18" charset="0"/>
              </a:rPr>
              <a:t> :</a:t>
            </a:r>
          </a:p>
          <a:p>
            <a:pPr algn="just">
              <a:spcAft>
                <a:spcPts val="0"/>
              </a:spcAft>
            </a:pPr>
            <a:r>
              <a:rPr lang="fr-FR" sz="2400" dirty="0">
                <a:solidFill>
                  <a:srgbClr val="3292AA"/>
                </a:solidFill>
                <a:latin typeface="Calibri" panose="020F0502020204030204" pitchFamily="34" charset="0"/>
                <a:ea typeface="Calibri" panose="020F0502020204030204" pitchFamily="34" charset="0"/>
                <a:cs typeface="Times New Roman" panose="02020603050405020304" pitchFamily="18" charset="0"/>
              </a:rPr>
              <a:t>«</a:t>
            </a:r>
            <a:r>
              <a:rPr lang="fr-FR" sz="2400" i="1" dirty="0">
                <a:solidFill>
                  <a:srgbClr val="3292AA"/>
                </a:solidFill>
                <a:latin typeface="Calibri" panose="020F0502020204030204" pitchFamily="34" charset="0"/>
                <a:ea typeface="Calibri" panose="020F0502020204030204" pitchFamily="34" charset="0"/>
                <a:cs typeface="Times New Roman" panose="02020603050405020304" pitchFamily="18" charset="0"/>
              </a:rPr>
              <a:t> On parle de Budget Participatif, </a:t>
            </a:r>
          </a:p>
          <a:p>
            <a:pPr algn="just">
              <a:spcAft>
                <a:spcPts val="0"/>
              </a:spcAft>
            </a:pPr>
            <a:r>
              <a:rPr lang="fr-FR" sz="2400" i="1" dirty="0">
                <a:solidFill>
                  <a:srgbClr val="3292AA"/>
                </a:solidFill>
                <a:latin typeface="Calibri" panose="020F0502020204030204" pitchFamily="34" charset="0"/>
                <a:ea typeface="Calibri" panose="020F0502020204030204" pitchFamily="34" charset="0"/>
                <a:cs typeface="Times New Roman" panose="02020603050405020304" pitchFamily="18" charset="0"/>
              </a:rPr>
              <a:t>avec un grand B et un grand P, </a:t>
            </a:r>
          </a:p>
          <a:p>
            <a:pPr algn="just">
              <a:spcAft>
                <a:spcPts val="0"/>
              </a:spcAft>
            </a:pPr>
            <a:r>
              <a:rPr lang="fr-FR" sz="2400" i="1" dirty="0">
                <a:solidFill>
                  <a:srgbClr val="3292AA"/>
                </a:solidFill>
                <a:latin typeface="Calibri" panose="020F0502020204030204" pitchFamily="34" charset="0"/>
                <a:ea typeface="Calibri" panose="020F0502020204030204" pitchFamily="34" charset="0"/>
                <a:cs typeface="Times New Roman" panose="02020603050405020304" pitchFamily="18" charset="0"/>
              </a:rPr>
              <a:t>sans quoi, le processus est bancal </a:t>
            </a:r>
          </a:p>
          <a:p>
            <a:pPr algn="just">
              <a:spcAft>
                <a:spcPts val="0"/>
              </a:spcAft>
            </a:pPr>
            <a:r>
              <a:rPr lang="fr-FR" sz="2400" i="1" dirty="0">
                <a:solidFill>
                  <a:srgbClr val="3292AA"/>
                </a:solidFill>
                <a:latin typeface="Calibri" panose="020F0502020204030204" pitchFamily="34" charset="0"/>
                <a:ea typeface="Calibri" panose="020F0502020204030204" pitchFamily="34" charset="0"/>
                <a:cs typeface="Times New Roman" panose="02020603050405020304" pitchFamily="18" charset="0"/>
              </a:rPr>
              <a:t>et ne tiendra pas dans le temps. </a:t>
            </a:r>
            <a:r>
              <a:rPr lang="fr-FR" sz="2400" dirty="0">
                <a:solidFill>
                  <a:srgbClr val="3292AA"/>
                </a:solidFill>
                <a:latin typeface="Calibri" panose="020F0502020204030204" pitchFamily="34" charset="0"/>
                <a:ea typeface="Calibri" panose="020F0502020204030204" pitchFamily="34" charset="0"/>
                <a:cs typeface="Times New Roman" panose="02020603050405020304" pitchFamily="18" charset="0"/>
              </a:rPr>
              <a:t>»</a:t>
            </a:r>
            <a:endParaRPr lang="fr-BE" sz="2400" dirty="0">
              <a:solidFill>
                <a:srgbClr val="3292AA"/>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11" name="Image 10">
            <a:extLst>
              <a:ext uri="{FF2B5EF4-FFF2-40B4-BE49-F238E27FC236}">
                <a16:creationId xmlns:a16="http://schemas.microsoft.com/office/drawing/2014/main" id="{6345FEAD-D812-BA45-A4A0-53E4F0FD543F}"/>
              </a:ext>
            </a:extLst>
          </p:cNvPr>
          <p:cNvPicPr>
            <a:picLocks noChangeAspect="1"/>
          </p:cNvPicPr>
          <p:nvPr/>
        </p:nvPicPr>
        <p:blipFill>
          <a:blip r:embed="rId4"/>
          <a:stretch>
            <a:fillRect/>
          </a:stretch>
        </p:blipFill>
        <p:spPr>
          <a:xfrm>
            <a:off x="7351550" y="5444402"/>
            <a:ext cx="4749336" cy="1074356"/>
          </a:xfrm>
          <a:prstGeom prst="rect">
            <a:avLst/>
          </a:prstGeom>
        </p:spPr>
      </p:pic>
    </p:spTree>
    <p:extLst>
      <p:ext uri="{BB962C8B-B14F-4D97-AF65-F5344CB8AC3E}">
        <p14:creationId xmlns:p14="http://schemas.microsoft.com/office/powerpoint/2010/main" val="1129866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DEA87B8E-5466-554C-B0A9-0FFCE71151C2}"/>
              </a:ext>
            </a:extLst>
          </p:cNvPr>
          <p:cNvSpPr>
            <a:spLocks noGrp="1"/>
          </p:cNvSpPr>
          <p:nvPr>
            <p:ph idx="1"/>
          </p:nvPr>
        </p:nvSpPr>
        <p:spPr>
          <a:xfrm>
            <a:off x="310968" y="1397474"/>
            <a:ext cx="5292297" cy="2246488"/>
          </a:xfrm>
        </p:spPr>
        <p:txBody>
          <a:bodyPr>
            <a:normAutofit fontScale="92500"/>
          </a:bodyPr>
          <a:lstStyle/>
          <a:p>
            <a:pPr marL="0" indent="0">
              <a:buNone/>
            </a:pPr>
            <a:r>
              <a:rPr lang="fr-FR" sz="2400" b="1" u="sng" dirty="0">
                <a:sym typeface="Wingdings" pitchFamily="2" charset="2"/>
              </a:rPr>
              <a:t>Le montant est le témoin de la force du BP :</a:t>
            </a:r>
          </a:p>
          <a:p>
            <a:pPr>
              <a:buClr>
                <a:srgbClr val="FF0000"/>
              </a:buClr>
              <a:buSzPct val="110000"/>
              <a:buFont typeface="Wingdings" pitchFamily="2" charset="2"/>
              <a:buChar char="§"/>
            </a:pPr>
            <a:r>
              <a:rPr lang="fr-FR" sz="2400" dirty="0"/>
              <a:t>Le reflet de la volonté politique de discuter des enjeux </a:t>
            </a:r>
            <a:br>
              <a:rPr lang="fr-FR" sz="2400" dirty="0"/>
            </a:br>
            <a:r>
              <a:rPr lang="fr-FR" sz="2400" dirty="0"/>
              <a:t>avec les citoyen·ne·s</a:t>
            </a:r>
          </a:p>
          <a:p>
            <a:pPr>
              <a:buClr>
                <a:srgbClr val="FF0000"/>
              </a:buClr>
              <a:buSzPct val="110000"/>
              <a:buFont typeface="Wingdings" pitchFamily="2" charset="2"/>
              <a:buChar char="§"/>
            </a:pPr>
            <a:r>
              <a:rPr lang="fr-FR" sz="2400" dirty="0"/>
              <a:t>Ce qui définit le type de projets qui pourront être réalisés </a:t>
            </a:r>
          </a:p>
        </p:txBody>
      </p:sp>
      <p:sp>
        <p:nvSpPr>
          <p:cNvPr id="5" name="ZoneTexte 4">
            <a:extLst>
              <a:ext uri="{FF2B5EF4-FFF2-40B4-BE49-F238E27FC236}">
                <a16:creationId xmlns:a16="http://schemas.microsoft.com/office/drawing/2014/main" id="{A3752926-8329-3648-89BE-AB7B3C9A4427}"/>
              </a:ext>
            </a:extLst>
          </p:cNvPr>
          <p:cNvSpPr txBox="1"/>
          <p:nvPr/>
        </p:nvSpPr>
        <p:spPr>
          <a:xfrm>
            <a:off x="0" y="6548888"/>
            <a:ext cx="2559280" cy="261610"/>
          </a:xfrm>
          <a:prstGeom prst="rect">
            <a:avLst/>
          </a:prstGeom>
          <a:noFill/>
        </p:spPr>
        <p:txBody>
          <a:bodyPr wrap="square" rtlCol="0">
            <a:spAutoFit/>
          </a:bodyPr>
          <a:lstStyle/>
          <a:p>
            <a:pPr algn="r"/>
            <a:r>
              <a:rPr lang="fr-FR" sz="1100" dirty="0"/>
              <a:t>Source : Periferia et Yves </a:t>
            </a:r>
            <a:r>
              <a:rPr lang="fr-FR" sz="1100" dirty="0" err="1"/>
              <a:t>Cabannes</a:t>
            </a:r>
            <a:r>
              <a:rPr lang="fr-FR" sz="1100" dirty="0"/>
              <a:t> 2019</a:t>
            </a:r>
          </a:p>
        </p:txBody>
      </p:sp>
      <p:sp>
        <p:nvSpPr>
          <p:cNvPr id="7" name="Rectangle à coins arrondis 6">
            <a:extLst>
              <a:ext uri="{FF2B5EF4-FFF2-40B4-BE49-F238E27FC236}">
                <a16:creationId xmlns:a16="http://schemas.microsoft.com/office/drawing/2014/main" id="{FF7F2B6F-BB1B-B241-A7F1-27A255081BA8}"/>
              </a:ext>
            </a:extLst>
          </p:cNvPr>
          <p:cNvSpPr/>
          <p:nvPr/>
        </p:nvSpPr>
        <p:spPr>
          <a:xfrm>
            <a:off x="6104350" y="2279780"/>
            <a:ext cx="3244241" cy="2304790"/>
          </a:xfrm>
          <a:prstGeom prst="roundRect">
            <a:avLst/>
          </a:prstGeom>
          <a:solidFill>
            <a:srgbClr val="3292A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 Poids budgétaire par habitant »</a:t>
            </a:r>
          </a:p>
          <a:p>
            <a:pPr algn="ctr"/>
            <a:r>
              <a:rPr lang="fr-FR" b="1" dirty="0"/>
              <a:t>=</a:t>
            </a:r>
          </a:p>
          <a:p>
            <a:pPr algn="ctr"/>
            <a:r>
              <a:rPr lang="fr-FR" b="1" dirty="0"/>
              <a:t>Montant mis en discussion</a:t>
            </a:r>
          </a:p>
          <a:p>
            <a:pPr algn="ctr">
              <a:spcBef>
                <a:spcPts val="600"/>
              </a:spcBef>
            </a:pPr>
            <a:r>
              <a:rPr lang="fr-FR" b="1" dirty="0"/>
              <a:t>⁒ </a:t>
            </a:r>
            <a:br>
              <a:rPr lang="fr-FR" b="1" dirty="0"/>
            </a:br>
            <a:r>
              <a:rPr lang="fr-FR" b="1" dirty="0"/>
              <a:t>nombre d’habitants </a:t>
            </a:r>
            <a:br>
              <a:rPr lang="fr-FR" b="1" dirty="0"/>
            </a:br>
            <a:r>
              <a:rPr lang="fr-FR" b="1" dirty="0"/>
              <a:t>de la commune</a:t>
            </a:r>
          </a:p>
        </p:txBody>
      </p:sp>
      <p:sp>
        <p:nvSpPr>
          <p:cNvPr id="14" name="ZoneTexte 13">
            <a:extLst>
              <a:ext uri="{FF2B5EF4-FFF2-40B4-BE49-F238E27FC236}">
                <a16:creationId xmlns:a16="http://schemas.microsoft.com/office/drawing/2014/main" id="{D1CB7E91-E32B-8440-9E1C-187A5673E053}"/>
              </a:ext>
            </a:extLst>
          </p:cNvPr>
          <p:cNvSpPr txBox="1"/>
          <p:nvPr/>
        </p:nvSpPr>
        <p:spPr>
          <a:xfrm>
            <a:off x="4290859" y="5641254"/>
            <a:ext cx="4885151" cy="923330"/>
          </a:xfrm>
          <a:prstGeom prst="rect">
            <a:avLst/>
          </a:prstGeom>
          <a:noFill/>
        </p:spPr>
        <p:txBody>
          <a:bodyPr wrap="square" rtlCol="0">
            <a:spAutoFit/>
          </a:bodyPr>
          <a:lstStyle/>
          <a:p>
            <a:r>
              <a:rPr lang="fr-FR" b="1" i="1" dirty="0">
                <a:solidFill>
                  <a:schemeClr val="accent2"/>
                </a:solidFill>
              </a:rPr>
              <a:t>Ex : BP de Thuin</a:t>
            </a:r>
          </a:p>
          <a:p>
            <a:r>
              <a:rPr lang="fr-FR" dirty="0"/>
              <a:t>100.000€ mis en débat / 14.670 habitants</a:t>
            </a:r>
          </a:p>
          <a:p>
            <a:r>
              <a:rPr lang="fr-FR" dirty="0"/>
              <a:t>= poids budgétaire par habitant du BP est de </a:t>
            </a:r>
            <a:r>
              <a:rPr lang="fr-FR" b="1" dirty="0"/>
              <a:t>± 7€</a:t>
            </a:r>
            <a:r>
              <a:rPr lang="fr-BE" b="1" dirty="0">
                <a:effectLst/>
              </a:rPr>
              <a:t> </a:t>
            </a:r>
            <a:endParaRPr lang="fr-FR" b="1" dirty="0"/>
          </a:p>
        </p:txBody>
      </p:sp>
      <p:cxnSp>
        <p:nvCxnSpPr>
          <p:cNvPr id="17" name="Connecteur en arc 16">
            <a:extLst>
              <a:ext uri="{FF2B5EF4-FFF2-40B4-BE49-F238E27FC236}">
                <a16:creationId xmlns:a16="http://schemas.microsoft.com/office/drawing/2014/main" id="{C3C70961-E9FC-5F4E-8D6F-C66D839126C1}"/>
              </a:ext>
            </a:extLst>
          </p:cNvPr>
          <p:cNvCxnSpPr>
            <a:cxnSpLocks/>
          </p:cNvCxnSpPr>
          <p:nvPr/>
        </p:nvCxnSpPr>
        <p:spPr>
          <a:xfrm>
            <a:off x="9149731" y="4688518"/>
            <a:ext cx="885667" cy="770873"/>
          </a:xfrm>
          <a:prstGeom prst="curvedConnector3">
            <a:avLst>
              <a:gd name="adj1" fmla="val 62146"/>
            </a:avLst>
          </a:prstGeom>
          <a:ln w="762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21" name="Ellipse 20">
            <a:extLst>
              <a:ext uri="{FF2B5EF4-FFF2-40B4-BE49-F238E27FC236}">
                <a16:creationId xmlns:a16="http://schemas.microsoft.com/office/drawing/2014/main" id="{7E4A3FEE-53F9-A84E-8A4D-2D038DFE2D1F}"/>
              </a:ext>
            </a:extLst>
          </p:cNvPr>
          <p:cNvSpPr/>
          <p:nvPr/>
        </p:nvSpPr>
        <p:spPr>
          <a:xfrm>
            <a:off x="10271804" y="4647380"/>
            <a:ext cx="1716065" cy="153013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b="1" dirty="0"/>
              <a:t>10 € / habitant</a:t>
            </a:r>
          </a:p>
        </p:txBody>
      </p:sp>
      <p:sp>
        <p:nvSpPr>
          <p:cNvPr id="22" name="ZoneTexte 21">
            <a:extLst>
              <a:ext uri="{FF2B5EF4-FFF2-40B4-BE49-F238E27FC236}">
                <a16:creationId xmlns:a16="http://schemas.microsoft.com/office/drawing/2014/main" id="{12CA39F3-05B9-1B45-91EF-5624639D4089}"/>
              </a:ext>
            </a:extLst>
          </p:cNvPr>
          <p:cNvSpPr txBox="1"/>
          <p:nvPr/>
        </p:nvSpPr>
        <p:spPr>
          <a:xfrm>
            <a:off x="9849676" y="3938239"/>
            <a:ext cx="2309308" cy="646331"/>
          </a:xfrm>
          <a:prstGeom prst="rect">
            <a:avLst/>
          </a:prstGeom>
          <a:noFill/>
        </p:spPr>
        <p:txBody>
          <a:bodyPr wrap="square" rtlCol="0">
            <a:spAutoFit/>
          </a:bodyPr>
          <a:lstStyle/>
          <a:p>
            <a:pPr algn="ctr"/>
            <a:r>
              <a:rPr lang="fr-FR" dirty="0">
                <a:solidFill>
                  <a:srgbClr val="FF0000"/>
                </a:solidFill>
              </a:rPr>
              <a:t>Poids budgétaire de référence en Europe</a:t>
            </a:r>
          </a:p>
        </p:txBody>
      </p:sp>
      <p:cxnSp>
        <p:nvCxnSpPr>
          <p:cNvPr id="12" name="Connecteur en arc 11">
            <a:extLst>
              <a:ext uri="{FF2B5EF4-FFF2-40B4-BE49-F238E27FC236}">
                <a16:creationId xmlns:a16="http://schemas.microsoft.com/office/drawing/2014/main" id="{8FD5EDBC-3EC8-0F4E-A852-9AE273ED2A5B}"/>
              </a:ext>
            </a:extLst>
          </p:cNvPr>
          <p:cNvCxnSpPr>
            <a:cxnSpLocks/>
          </p:cNvCxnSpPr>
          <p:nvPr/>
        </p:nvCxnSpPr>
        <p:spPr>
          <a:xfrm rot="5400000">
            <a:off x="7411818" y="1854830"/>
            <a:ext cx="629303" cy="12700"/>
          </a:xfrm>
          <a:prstGeom prst="curvedConnector3">
            <a:avLst>
              <a:gd name="adj1" fmla="val 50000"/>
            </a:avLst>
          </a:prstGeom>
          <a:ln w="762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13" name="Titre 1">
            <a:extLst>
              <a:ext uri="{FF2B5EF4-FFF2-40B4-BE49-F238E27FC236}">
                <a16:creationId xmlns:a16="http://schemas.microsoft.com/office/drawing/2014/main" id="{90796C9A-5F77-E84B-BF18-A2507C0315CC}"/>
              </a:ext>
            </a:extLst>
          </p:cNvPr>
          <p:cNvSpPr txBox="1">
            <a:spLocks/>
          </p:cNvSpPr>
          <p:nvPr/>
        </p:nvSpPr>
        <p:spPr>
          <a:xfrm>
            <a:off x="8350" y="0"/>
            <a:ext cx="12192000" cy="739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cap="small" dirty="0">
                <a:solidFill>
                  <a:schemeClr val="accent2"/>
                </a:solidFill>
              </a:rPr>
              <a:t>2. Des montants significatifs </a:t>
            </a:r>
            <a:r>
              <a:rPr lang="fr-FR" sz="4000" b="1" dirty="0">
                <a:solidFill>
                  <a:schemeClr val="accent2"/>
                </a:solidFill>
              </a:rPr>
              <a:t>: un BP avec un grand «</a:t>
            </a:r>
            <a:r>
              <a:rPr lang="fr-FR" sz="4000" b="1" dirty="0">
                <a:solidFill>
                  <a:srgbClr val="FF0000"/>
                </a:solidFill>
              </a:rPr>
              <a:t>  B </a:t>
            </a:r>
            <a:r>
              <a:rPr lang="fr-FR" sz="4000" b="1" dirty="0">
                <a:solidFill>
                  <a:schemeClr val="accent2"/>
                </a:solidFill>
              </a:rPr>
              <a:t> »</a:t>
            </a:r>
          </a:p>
        </p:txBody>
      </p:sp>
    </p:spTree>
    <p:extLst>
      <p:ext uri="{BB962C8B-B14F-4D97-AF65-F5344CB8AC3E}">
        <p14:creationId xmlns:p14="http://schemas.microsoft.com/office/powerpoint/2010/main" val="1355318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A63D46-4B61-EB45-8942-852E38C6C6D3}"/>
              </a:ext>
            </a:extLst>
          </p:cNvPr>
          <p:cNvSpPr>
            <a:spLocks noGrp="1"/>
          </p:cNvSpPr>
          <p:nvPr>
            <p:ph type="title"/>
          </p:nvPr>
        </p:nvSpPr>
        <p:spPr>
          <a:xfrm>
            <a:off x="8350" y="0"/>
            <a:ext cx="12192000" cy="739036"/>
          </a:xfrm>
        </p:spPr>
        <p:txBody>
          <a:bodyPr>
            <a:normAutofit/>
          </a:bodyPr>
          <a:lstStyle/>
          <a:p>
            <a:r>
              <a:rPr lang="fr-FR" sz="3600" b="1" cap="small" dirty="0">
                <a:solidFill>
                  <a:schemeClr val="accent2"/>
                </a:solidFill>
              </a:rPr>
              <a:t>3. Une vraie participation citoyenne </a:t>
            </a:r>
            <a:r>
              <a:rPr lang="fr-FR" sz="4000" b="1" dirty="0">
                <a:solidFill>
                  <a:schemeClr val="accent2"/>
                </a:solidFill>
              </a:rPr>
              <a:t>: un BP avec un grand «</a:t>
            </a:r>
            <a:r>
              <a:rPr lang="fr-FR" sz="4000" b="1" dirty="0">
                <a:solidFill>
                  <a:srgbClr val="FF0000"/>
                </a:solidFill>
              </a:rPr>
              <a:t> P</a:t>
            </a:r>
            <a:r>
              <a:rPr lang="fr-FR" sz="4000" b="1" dirty="0">
                <a:solidFill>
                  <a:schemeClr val="accent2"/>
                </a:solidFill>
              </a:rPr>
              <a:t> »</a:t>
            </a:r>
          </a:p>
        </p:txBody>
      </p:sp>
    </p:spTree>
    <p:extLst>
      <p:ext uri="{BB962C8B-B14F-4D97-AF65-F5344CB8AC3E}">
        <p14:creationId xmlns:p14="http://schemas.microsoft.com/office/powerpoint/2010/main" val="36075147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98009DA-2F2A-024C-8A46-99298584F366}"/>
              </a:ext>
            </a:extLst>
          </p:cNvPr>
          <p:cNvPicPr>
            <a:picLocks noChangeAspect="1"/>
          </p:cNvPicPr>
          <p:nvPr/>
        </p:nvPicPr>
        <p:blipFill>
          <a:blip r:embed="rId3"/>
          <a:stretch>
            <a:fillRect/>
          </a:stretch>
        </p:blipFill>
        <p:spPr>
          <a:xfrm>
            <a:off x="3780898" y="-173845"/>
            <a:ext cx="6723047" cy="7205683"/>
          </a:xfrm>
          <a:prstGeom prst="rect">
            <a:avLst/>
          </a:prstGeom>
        </p:spPr>
      </p:pic>
      <p:sp>
        <p:nvSpPr>
          <p:cNvPr id="14" name="Titre 1">
            <a:extLst>
              <a:ext uri="{FF2B5EF4-FFF2-40B4-BE49-F238E27FC236}">
                <a16:creationId xmlns:a16="http://schemas.microsoft.com/office/drawing/2014/main" id="{000323D3-4EF8-854A-A198-8130EAEE670C}"/>
              </a:ext>
            </a:extLst>
          </p:cNvPr>
          <p:cNvSpPr txBox="1">
            <a:spLocks/>
          </p:cNvSpPr>
          <p:nvPr/>
        </p:nvSpPr>
        <p:spPr>
          <a:xfrm rot="16200000">
            <a:off x="-2488223" y="2488220"/>
            <a:ext cx="6858001" cy="1881554"/>
          </a:xfrm>
          <a:prstGeom prst="rect">
            <a:avLst/>
          </a:prstGeom>
          <a:solidFill>
            <a:srgbClr val="F79646"/>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solidFill>
                  <a:schemeClr val="bg1"/>
                </a:solidFill>
              </a:rPr>
              <a:t>LES ETAPES HABITUELLES D’UN BUDGET PARTICIPATIF</a:t>
            </a:r>
          </a:p>
        </p:txBody>
      </p:sp>
      <p:sp>
        <p:nvSpPr>
          <p:cNvPr id="2" name="ZoneTexte 1">
            <a:extLst>
              <a:ext uri="{FF2B5EF4-FFF2-40B4-BE49-F238E27FC236}">
                <a16:creationId xmlns:a16="http://schemas.microsoft.com/office/drawing/2014/main" id="{88E4AECD-3AAE-5D48-85A1-421248337D77}"/>
              </a:ext>
            </a:extLst>
          </p:cNvPr>
          <p:cNvSpPr txBox="1"/>
          <p:nvPr/>
        </p:nvSpPr>
        <p:spPr>
          <a:xfrm>
            <a:off x="9463795" y="2711134"/>
            <a:ext cx="1899138" cy="400110"/>
          </a:xfrm>
          <a:prstGeom prst="rect">
            <a:avLst/>
          </a:prstGeom>
          <a:noFill/>
        </p:spPr>
        <p:txBody>
          <a:bodyPr wrap="square" rtlCol="0">
            <a:spAutoFit/>
          </a:bodyPr>
          <a:lstStyle/>
          <a:p>
            <a:r>
              <a:rPr lang="fr-FR" sz="2000" b="1" dirty="0"/>
              <a:t>1. Information</a:t>
            </a:r>
          </a:p>
        </p:txBody>
      </p:sp>
      <p:sp>
        <p:nvSpPr>
          <p:cNvPr id="6" name="ZoneTexte 5">
            <a:extLst>
              <a:ext uri="{FF2B5EF4-FFF2-40B4-BE49-F238E27FC236}">
                <a16:creationId xmlns:a16="http://schemas.microsoft.com/office/drawing/2014/main" id="{E1AFF4CB-AEA4-6C43-B552-DB411C8ACC73}"/>
              </a:ext>
            </a:extLst>
          </p:cNvPr>
          <p:cNvSpPr txBox="1"/>
          <p:nvPr/>
        </p:nvSpPr>
        <p:spPr>
          <a:xfrm>
            <a:off x="10058400" y="4267592"/>
            <a:ext cx="1899138" cy="1015663"/>
          </a:xfrm>
          <a:prstGeom prst="rect">
            <a:avLst/>
          </a:prstGeom>
          <a:noFill/>
        </p:spPr>
        <p:txBody>
          <a:bodyPr wrap="square" rtlCol="0">
            <a:spAutoFit/>
          </a:bodyPr>
          <a:lstStyle/>
          <a:p>
            <a:r>
              <a:rPr lang="fr-FR" sz="2000" b="1" dirty="0"/>
              <a:t>2. Identification des besoins et </a:t>
            </a:r>
            <a:r>
              <a:rPr lang="fr-FR" sz="2000" b="1" dirty="0">
                <a:solidFill>
                  <a:srgbClr val="29927F"/>
                </a:solidFill>
              </a:rPr>
              <a:t>priorisation</a:t>
            </a:r>
          </a:p>
        </p:txBody>
      </p:sp>
      <p:sp>
        <p:nvSpPr>
          <p:cNvPr id="7" name="ZoneTexte 6">
            <a:extLst>
              <a:ext uri="{FF2B5EF4-FFF2-40B4-BE49-F238E27FC236}">
                <a16:creationId xmlns:a16="http://schemas.microsoft.com/office/drawing/2014/main" id="{6DBC4AB0-5A4B-F843-9D35-6F3B324DF476}"/>
              </a:ext>
            </a:extLst>
          </p:cNvPr>
          <p:cNvSpPr txBox="1"/>
          <p:nvPr/>
        </p:nvSpPr>
        <p:spPr>
          <a:xfrm>
            <a:off x="7748952" y="6396333"/>
            <a:ext cx="4208585" cy="400110"/>
          </a:xfrm>
          <a:prstGeom prst="rect">
            <a:avLst/>
          </a:prstGeom>
          <a:noFill/>
        </p:spPr>
        <p:txBody>
          <a:bodyPr wrap="square" rtlCol="0">
            <a:spAutoFit/>
          </a:bodyPr>
          <a:lstStyle/>
          <a:p>
            <a:r>
              <a:rPr lang="fr-FR" sz="2000" b="1" dirty="0"/>
              <a:t>3. Analyse par les services techniques</a:t>
            </a:r>
          </a:p>
        </p:txBody>
      </p:sp>
      <p:sp>
        <p:nvSpPr>
          <p:cNvPr id="8" name="ZoneTexte 7">
            <a:extLst>
              <a:ext uri="{FF2B5EF4-FFF2-40B4-BE49-F238E27FC236}">
                <a16:creationId xmlns:a16="http://schemas.microsoft.com/office/drawing/2014/main" id="{C12EBE94-9653-BD48-8227-E512A33BF5FC}"/>
              </a:ext>
            </a:extLst>
          </p:cNvPr>
          <p:cNvSpPr txBox="1"/>
          <p:nvPr/>
        </p:nvSpPr>
        <p:spPr>
          <a:xfrm>
            <a:off x="2060673" y="5780780"/>
            <a:ext cx="2502741" cy="1015663"/>
          </a:xfrm>
          <a:prstGeom prst="rect">
            <a:avLst/>
          </a:prstGeom>
          <a:noFill/>
        </p:spPr>
        <p:txBody>
          <a:bodyPr wrap="square" rtlCol="0">
            <a:spAutoFit/>
          </a:bodyPr>
          <a:lstStyle/>
          <a:p>
            <a:r>
              <a:rPr lang="fr-FR" sz="2000" b="1" dirty="0"/>
              <a:t>4. Elaboration d’une matrice budgétaire</a:t>
            </a:r>
          </a:p>
          <a:p>
            <a:r>
              <a:rPr lang="fr-FR" sz="2000" b="1" dirty="0">
                <a:solidFill>
                  <a:srgbClr val="29927F"/>
                </a:solidFill>
              </a:rPr>
              <a:t>et priorisation</a:t>
            </a:r>
          </a:p>
        </p:txBody>
      </p:sp>
      <p:sp>
        <p:nvSpPr>
          <p:cNvPr id="9" name="ZoneTexte 8">
            <a:extLst>
              <a:ext uri="{FF2B5EF4-FFF2-40B4-BE49-F238E27FC236}">
                <a16:creationId xmlns:a16="http://schemas.microsoft.com/office/drawing/2014/main" id="{9274F358-7B2E-3140-ACA2-E4B492D4A8C6}"/>
              </a:ext>
            </a:extLst>
          </p:cNvPr>
          <p:cNvSpPr txBox="1"/>
          <p:nvPr/>
        </p:nvSpPr>
        <p:spPr>
          <a:xfrm>
            <a:off x="2921910" y="5240493"/>
            <a:ext cx="1359739" cy="400110"/>
          </a:xfrm>
          <a:prstGeom prst="rect">
            <a:avLst/>
          </a:prstGeom>
          <a:noFill/>
        </p:spPr>
        <p:txBody>
          <a:bodyPr wrap="square" rtlCol="0">
            <a:spAutoFit/>
          </a:bodyPr>
          <a:lstStyle/>
          <a:p>
            <a:r>
              <a:rPr lang="fr-FR" sz="2000" b="1" dirty="0"/>
              <a:t>4’. Vote</a:t>
            </a:r>
          </a:p>
        </p:txBody>
      </p:sp>
      <p:sp>
        <p:nvSpPr>
          <p:cNvPr id="10" name="ZoneTexte 9">
            <a:extLst>
              <a:ext uri="{FF2B5EF4-FFF2-40B4-BE49-F238E27FC236}">
                <a16:creationId xmlns:a16="http://schemas.microsoft.com/office/drawing/2014/main" id="{BF6FC558-07CE-834B-80C1-155400E4F9E9}"/>
              </a:ext>
            </a:extLst>
          </p:cNvPr>
          <p:cNvSpPr txBox="1"/>
          <p:nvPr/>
        </p:nvSpPr>
        <p:spPr>
          <a:xfrm>
            <a:off x="2007459" y="3144188"/>
            <a:ext cx="1828901" cy="969496"/>
          </a:xfrm>
          <a:prstGeom prst="rect">
            <a:avLst/>
          </a:prstGeom>
          <a:noFill/>
        </p:spPr>
        <p:txBody>
          <a:bodyPr wrap="square" rtlCol="0">
            <a:spAutoFit/>
          </a:bodyPr>
          <a:lstStyle/>
          <a:p>
            <a:r>
              <a:rPr lang="fr-FR" sz="1900" b="1" dirty="0"/>
              <a:t>0 &amp; 5. Définition ou révision des règles</a:t>
            </a:r>
          </a:p>
        </p:txBody>
      </p:sp>
      <p:sp>
        <p:nvSpPr>
          <p:cNvPr id="11" name="ZoneTexte 10">
            <a:extLst>
              <a:ext uri="{FF2B5EF4-FFF2-40B4-BE49-F238E27FC236}">
                <a16:creationId xmlns:a16="http://schemas.microsoft.com/office/drawing/2014/main" id="{B86DB6E0-4C34-0D4F-830C-860DBB93B48A}"/>
              </a:ext>
            </a:extLst>
          </p:cNvPr>
          <p:cNvSpPr txBox="1"/>
          <p:nvPr/>
        </p:nvSpPr>
        <p:spPr>
          <a:xfrm>
            <a:off x="2570322" y="975831"/>
            <a:ext cx="2303890" cy="677108"/>
          </a:xfrm>
          <a:prstGeom prst="rect">
            <a:avLst/>
          </a:prstGeom>
          <a:noFill/>
        </p:spPr>
        <p:txBody>
          <a:bodyPr wrap="square" rtlCol="0">
            <a:spAutoFit/>
          </a:bodyPr>
          <a:lstStyle/>
          <a:p>
            <a:r>
              <a:rPr lang="fr-FR" sz="1900" b="1" dirty="0"/>
              <a:t>6. Réalisation des projets</a:t>
            </a:r>
          </a:p>
        </p:txBody>
      </p:sp>
      <p:sp>
        <p:nvSpPr>
          <p:cNvPr id="12" name="ZoneTexte 11">
            <a:extLst>
              <a:ext uri="{FF2B5EF4-FFF2-40B4-BE49-F238E27FC236}">
                <a16:creationId xmlns:a16="http://schemas.microsoft.com/office/drawing/2014/main" id="{0B882C09-AC21-FF4A-9890-9FD8F7990A8D}"/>
              </a:ext>
            </a:extLst>
          </p:cNvPr>
          <p:cNvSpPr txBox="1"/>
          <p:nvPr/>
        </p:nvSpPr>
        <p:spPr>
          <a:xfrm>
            <a:off x="8668909" y="72517"/>
            <a:ext cx="2303890" cy="384721"/>
          </a:xfrm>
          <a:prstGeom prst="rect">
            <a:avLst/>
          </a:prstGeom>
          <a:noFill/>
        </p:spPr>
        <p:txBody>
          <a:bodyPr wrap="square" rtlCol="0">
            <a:spAutoFit/>
          </a:bodyPr>
          <a:lstStyle/>
          <a:p>
            <a:r>
              <a:rPr lang="fr-FR" sz="1900" b="1" dirty="0"/>
              <a:t>7. contrôle</a:t>
            </a:r>
          </a:p>
        </p:txBody>
      </p:sp>
      <p:pic>
        <p:nvPicPr>
          <p:cNvPr id="13" name="Image 3" descr="logoperif172.jpg">
            <a:extLst>
              <a:ext uri="{FF2B5EF4-FFF2-40B4-BE49-F238E27FC236}">
                <a16:creationId xmlns:a16="http://schemas.microsoft.com/office/drawing/2014/main" id="{9E6EA0D9-B503-7845-8C74-4EE8B522892C}"/>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321719" cy="3218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4888916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A63D46-4B61-EB45-8942-852E38C6C6D3}"/>
              </a:ext>
            </a:extLst>
          </p:cNvPr>
          <p:cNvSpPr>
            <a:spLocks noGrp="1"/>
          </p:cNvSpPr>
          <p:nvPr>
            <p:ph type="title"/>
          </p:nvPr>
        </p:nvSpPr>
        <p:spPr>
          <a:xfrm>
            <a:off x="8350" y="0"/>
            <a:ext cx="12192000" cy="739036"/>
          </a:xfrm>
        </p:spPr>
        <p:txBody>
          <a:bodyPr>
            <a:normAutofit/>
          </a:bodyPr>
          <a:lstStyle/>
          <a:p>
            <a:r>
              <a:rPr lang="fr-FR" sz="3600" b="1" cap="small" dirty="0">
                <a:solidFill>
                  <a:schemeClr val="accent2"/>
                </a:solidFill>
              </a:rPr>
              <a:t>3. Une vraie participation citoyenne </a:t>
            </a:r>
            <a:r>
              <a:rPr lang="fr-FR" sz="4000" b="1" dirty="0">
                <a:solidFill>
                  <a:schemeClr val="accent2"/>
                </a:solidFill>
              </a:rPr>
              <a:t>: un BP avec un grand «</a:t>
            </a:r>
            <a:r>
              <a:rPr lang="fr-FR" sz="4000" b="1" dirty="0">
                <a:solidFill>
                  <a:srgbClr val="FF0000"/>
                </a:solidFill>
              </a:rPr>
              <a:t> P</a:t>
            </a:r>
            <a:r>
              <a:rPr lang="fr-FR" sz="4000" b="1" dirty="0">
                <a:solidFill>
                  <a:schemeClr val="accent2"/>
                </a:solidFill>
              </a:rPr>
              <a:t> »</a:t>
            </a:r>
          </a:p>
        </p:txBody>
      </p:sp>
      <p:sp>
        <p:nvSpPr>
          <p:cNvPr id="3" name="Espace réservé du contenu 2">
            <a:extLst>
              <a:ext uri="{FF2B5EF4-FFF2-40B4-BE49-F238E27FC236}">
                <a16:creationId xmlns:a16="http://schemas.microsoft.com/office/drawing/2014/main" id="{B3413B72-E03B-AF4E-BE7C-B512E6F9F572}"/>
              </a:ext>
            </a:extLst>
          </p:cNvPr>
          <p:cNvSpPr>
            <a:spLocks noGrp="1"/>
          </p:cNvSpPr>
          <p:nvPr>
            <p:ph idx="1"/>
          </p:nvPr>
        </p:nvSpPr>
        <p:spPr>
          <a:xfrm>
            <a:off x="211460" y="1658598"/>
            <a:ext cx="3592197" cy="4351338"/>
          </a:xfrm>
        </p:spPr>
        <p:txBody>
          <a:bodyPr/>
          <a:lstStyle/>
          <a:p>
            <a:pPr marL="0" indent="0">
              <a:buNone/>
            </a:pPr>
            <a:r>
              <a:rPr lang="fr-FR" sz="2400" b="1" dirty="0"/>
              <a:t>1. Diagnostic des besoins et mobilisation</a:t>
            </a:r>
          </a:p>
          <a:p>
            <a:pPr>
              <a:spcBef>
                <a:spcPts val="1600"/>
              </a:spcBef>
              <a:buClr>
                <a:srgbClr val="FF0000"/>
              </a:buClr>
              <a:buSzPct val="110000"/>
              <a:buFont typeface="Wingdings" pitchFamily="2" charset="2"/>
              <a:buChar char="§"/>
            </a:pPr>
            <a:r>
              <a:rPr lang="fr-FR" sz="2400" dirty="0"/>
              <a:t>Identification</a:t>
            </a:r>
          </a:p>
          <a:p>
            <a:pPr>
              <a:buClr>
                <a:srgbClr val="FF0000"/>
              </a:buClr>
              <a:buSzPct val="110000"/>
              <a:buFont typeface="Wingdings" pitchFamily="2" charset="2"/>
              <a:buChar char="§"/>
            </a:pPr>
            <a:r>
              <a:rPr lang="fr-FR" sz="2400" dirty="0"/>
              <a:t>Priorisation</a:t>
            </a:r>
          </a:p>
          <a:p>
            <a:pPr marL="0" indent="0">
              <a:buNone/>
            </a:pPr>
            <a:endParaRPr lang="fr-FR" dirty="0"/>
          </a:p>
        </p:txBody>
      </p:sp>
      <p:sp>
        <p:nvSpPr>
          <p:cNvPr id="4" name="ZoneTexte 3">
            <a:extLst>
              <a:ext uri="{FF2B5EF4-FFF2-40B4-BE49-F238E27FC236}">
                <a16:creationId xmlns:a16="http://schemas.microsoft.com/office/drawing/2014/main" id="{AFC7ACB3-BE1A-B941-B0F1-933C2C032E6C}"/>
              </a:ext>
            </a:extLst>
          </p:cNvPr>
          <p:cNvSpPr txBox="1"/>
          <p:nvPr/>
        </p:nvSpPr>
        <p:spPr>
          <a:xfrm>
            <a:off x="8350" y="6550799"/>
            <a:ext cx="2559280" cy="261610"/>
          </a:xfrm>
          <a:prstGeom prst="rect">
            <a:avLst/>
          </a:prstGeom>
          <a:noFill/>
        </p:spPr>
        <p:txBody>
          <a:bodyPr wrap="square" rtlCol="0">
            <a:spAutoFit/>
          </a:bodyPr>
          <a:lstStyle/>
          <a:p>
            <a:pPr algn="r"/>
            <a:r>
              <a:rPr lang="fr-FR" sz="1100" dirty="0"/>
              <a:t>Source : Periferia et Yves </a:t>
            </a:r>
            <a:r>
              <a:rPr lang="fr-FR" sz="1100" dirty="0" err="1"/>
              <a:t>Cabannes</a:t>
            </a:r>
            <a:r>
              <a:rPr lang="fr-FR" sz="1100" dirty="0"/>
              <a:t> 2019</a:t>
            </a:r>
          </a:p>
        </p:txBody>
      </p:sp>
      <p:sp>
        <p:nvSpPr>
          <p:cNvPr id="5" name="Espace réservé du contenu 2">
            <a:extLst>
              <a:ext uri="{FF2B5EF4-FFF2-40B4-BE49-F238E27FC236}">
                <a16:creationId xmlns:a16="http://schemas.microsoft.com/office/drawing/2014/main" id="{7FE5DF85-7ABE-C747-8851-0BF445C38841}"/>
              </a:ext>
            </a:extLst>
          </p:cNvPr>
          <p:cNvSpPr txBox="1">
            <a:spLocks/>
          </p:cNvSpPr>
          <p:nvPr/>
        </p:nvSpPr>
        <p:spPr>
          <a:xfrm>
            <a:off x="3924680" y="4821414"/>
            <a:ext cx="3855244" cy="181371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400" b="1" dirty="0"/>
              <a:t>2. Prise et suivi des décisions</a:t>
            </a:r>
          </a:p>
          <a:p>
            <a:pPr>
              <a:spcBef>
                <a:spcPts val="1500"/>
              </a:spcBef>
              <a:buClr>
                <a:srgbClr val="FF0000"/>
              </a:buClr>
              <a:buSzPct val="110000"/>
              <a:buFont typeface="Wingdings" pitchFamily="2" charset="2"/>
              <a:buChar char="§"/>
            </a:pPr>
            <a:r>
              <a:rPr lang="fr-FR" sz="2400" dirty="0"/>
              <a:t>Choix des projets</a:t>
            </a:r>
          </a:p>
          <a:p>
            <a:pPr>
              <a:buClr>
                <a:srgbClr val="FF0000"/>
              </a:buClr>
              <a:buSzPct val="110000"/>
              <a:buFont typeface="Wingdings" pitchFamily="2" charset="2"/>
              <a:buChar char="§"/>
            </a:pPr>
            <a:r>
              <a:rPr lang="fr-FR" sz="2400" dirty="0"/>
              <a:t>Attribution des montants</a:t>
            </a:r>
          </a:p>
          <a:p>
            <a:pPr>
              <a:buClr>
                <a:srgbClr val="FF0000"/>
              </a:buClr>
              <a:buSzPct val="110000"/>
              <a:buFont typeface="Wingdings" pitchFamily="2" charset="2"/>
              <a:buChar char="§"/>
            </a:pPr>
            <a:r>
              <a:rPr lang="fr-FR" sz="2400" dirty="0"/>
              <a:t>Suivi de la mise en œuvre </a:t>
            </a:r>
          </a:p>
        </p:txBody>
      </p:sp>
      <p:sp>
        <p:nvSpPr>
          <p:cNvPr id="6" name="Espace réservé du contenu 2">
            <a:extLst>
              <a:ext uri="{FF2B5EF4-FFF2-40B4-BE49-F238E27FC236}">
                <a16:creationId xmlns:a16="http://schemas.microsoft.com/office/drawing/2014/main" id="{15B74714-2499-7545-A107-B3EEA3408EB9}"/>
              </a:ext>
            </a:extLst>
          </p:cNvPr>
          <p:cNvSpPr txBox="1">
            <a:spLocks/>
          </p:cNvSpPr>
          <p:nvPr/>
        </p:nvSpPr>
        <p:spPr>
          <a:xfrm>
            <a:off x="8030123" y="1658598"/>
            <a:ext cx="401841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rgbClr val="FF0000"/>
              </a:buClr>
              <a:buSzPct val="110000"/>
              <a:buNone/>
            </a:pPr>
            <a:r>
              <a:rPr lang="fr-FR" sz="2400" b="1" dirty="0"/>
              <a:t>3. Définition et révision des règles</a:t>
            </a:r>
          </a:p>
          <a:p>
            <a:pPr>
              <a:spcBef>
                <a:spcPts val="1600"/>
              </a:spcBef>
              <a:buClr>
                <a:srgbClr val="FF0000"/>
              </a:buClr>
              <a:buSzPct val="110000"/>
              <a:buFont typeface="Wingdings" pitchFamily="2" charset="2"/>
              <a:buChar char="§"/>
            </a:pPr>
            <a:r>
              <a:rPr lang="fr-FR" sz="2400" dirty="0"/>
              <a:t>Cadre &amp; règles</a:t>
            </a:r>
          </a:p>
          <a:p>
            <a:pPr>
              <a:buClr>
                <a:srgbClr val="FF0000"/>
              </a:buClr>
              <a:buSzPct val="110000"/>
              <a:buFont typeface="Wingdings" pitchFamily="2" charset="2"/>
              <a:buChar char="§"/>
            </a:pPr>
            <a:r>
              <a:rPr lang="fr-FR" sz="2400" dirty="0"/>
              <a:t>Critères de décision </a:t>
            </a:r>
            <a:r>
              <a:rPr lang="fr-FR" dirty="0"/>
              <a:t>: </a:t>
            </a:r>
            <a:r>
              <a:rPr lang="fr-FR" sz="2000" dirty="0"/>
              <a:t>répartition du budget, objectifs, durée du BP, procédure de décision…</a:t>
            </a:r>
            <a:r>
              <a:rPr lang="fr-BE" sz="2000" dirty="0">
                <a:effectLst/>
              </a:rPr>
              <a:t> </a:t>
            </a:r>
          </a:p>
          <a:p>
            <a:pPr marL="0" indent="0" algn="r">
              <a:buClr>
                <a:srgbClr val="FF0000"/>
              </a:buClr>
              <a:buSzPct val="110000"/>
              <a:buNone/>
            </a:pPr>
            <a:r>
              <a:rPr lang="fr-FR" sz="2000" dirty="0">
                <a:solidFill>
                  <a:srgbClr val="3292AA"/>
                </a:solidFill>
                <a:sym typeface="Wingdings" pitchFamily="2" charset="2"/>
              </a:rPr>
              <a:t> « </a:t>
            </a:r>
            <a:r>
              <a:rPr lang="fr-FR" sz="2000" dirty="0">
                <a:solidFill>
                  <a:srgbClr val="3292AA"/>
                </a:solidFill>
              </a:rPr>
              <a:t>Capacité </a:t>
            </a:r>
            <a:r>
              <a:rPr lang="fr-FR" sz="2000" dirty="0" err="1">
                <a:solidFill>
                  <a:srgbClr val="3292AA"/>
                </a:solidFill>
              </a:rPr>
              <a:t>instituante</a:t>
            </a:r>
            <a:r>
              <a:rPr lang="fr-FR" sz="2000" dirty="0">
                <a:solidFill>
                  <a:srgbClr val="3292AA"/>
                </a:solidFill>
              </a:rPr>
              <a:t> »</a:t>
            </a:r>
          </a:p>
          <a:p>
            <a:pPr>
              <a:buClr>
                <a:srgbClr val="FF0000"/>
              </a:buClr>
              <a:buSzPct val="110000"/>
              <a:buFont typeface="Wingdings" pitchFamily="2" charset="2"/>
              <a:buChar char="§"/>
            </a:pPr>
            <a:endParaRPr lang="fr-FR" dirty="0"/>
          </a:p>
        </p:txBody>
      </p:sp>
      <p:sp>
        <p:nvSpPr>
          <p:cNvPr id="7" name="ZoneTexte 6">
            <a:extLst>
              <a:ext uri="{FF2B5EF4-FFF2-40B4-BE49-F238E27FC236}">
                <a16:creationId xmlns:a16="http://schemas.microsoft.com/office/drawing/2014/main" id="{31CFE9EC-56A5-B741-854E-00437145E7C5}"/>
              </a:ext>
            </a:extLst>
          </p:cNvPr>
          <p:cNvSpPr txBox="1"/>
          <p:nvPr/>
        </p:nvSpPr>
        <p:spPr>
          <a:xfrm>
            <a:off x="3858015" y="743237"/>
            <a:ext cx="5110620" cy="523220"/>
          </a:xfrm>
          <a:prstGeom prst="rect">
            <a:avLst/>
          </a:prstGeom>
          <a:noFill/>
        </p:spPr>
        <p:txBody>
          <a:bodyPr wrap="square" rtlCol="0">
            <a:spAutoFit/>
          </a:bodyPr>
          <a:lstStyle/>
          <a:p>
            <a:r>
              <a:rPr lang="fr-FR" sz="2800" dirty="0">
                <a:solidFill>
                  <a:schemeClr val="tx1">
                    <a:lumMod val="50000"/>
                    <a:lumOff val="50000"/>
                  </a:schemeClr>
                </a:solidFill>
              </a:rPr>
              <a:t>Participation à trois niveaux</a:t>
            </a:r>
          </a:p>
        </p:txBody>
      </p:sp>
      <p:sp>
        <p:nvSpPr>
          <p:cNvPr id="8" name="Ellipse 7">
            <a:extLst>
              <a:ext uri="{FF2B5EF4-FFF2-40B4-BE49-F238E27FC236}">
                <a16:creationId xmlns:a16="http://schemas.microsoft.com/office/drawing/2014/main" id="{C3A350F8-32D0-4240-8C9C-D060D2F879D0}"/>
              </a:ext>
            </a:extLst>
          </p:cNvPr>
          <p:cNvSpPr/>
          <p:nvPr/>
        </p:nvSpPr>
        <p:spPr>
          <a:xfrm rot="1061331">
            <a:off x="10634306" y="2210322"/>
            <a:ext cx="1488880" cy="7395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évolutive</a:t>
            </a:r>
          </a:p>
        </p:txBody>
      </p:sp>
      <p:pic>
        <p:nvPicPr>
          <p:cNvPr id="11" name="Image 10">
            <a:extLst>
              <a:ext uri="{FF2B5EF4-FFF2-40B4-BE49-F238E27FC236}">
                <a16:creationId xmlns:a16="http://schemas.microsoft.com/office/drawing/2014/main" id="{B2A43625-4027-D549-858D-6465BFF7D5D2}"/>
              </a:ext>
            </a:extLst>
          </p:cNvPr>
          <p:cNvPicPr>
            <a:picLocks noChangeAspect="1"/>
          </p:cNvPicPr>
          <p:nvPr/>
        </p:nvPicPr>
        <p:blipFill>
          <a:blip r:embed="rId3"/>
          <a:stretch>
            <a:fillRect/>
          </a:stretch>
        </p:blipFill>
        <p:spPr>
          <a:xfrm>
            <a:off x="7878872" y="4711454"/>
            <a:ext cx="4244664" cy="2100956"/>
          </a:xfrm>
          <a:prstGeom prst="rect">
            <a:avLst/>
          </a:prstGeom>
        </p:spPr>
      </p:pic>
      <p:pic>
        <p:nvPicPr>
          <p:cNvPr id="12" name="Image 11">
            <a:extLst>
              <a:ext uri="{FF2B5EF4-FFF2-40B4-BE49-F238E27FC236}">
                <a16:creationId xmlns:a16="http://schemas.microsoft.com/office/drawing/2014/main" id="{772F3062-5939-E746-B3F6-AC8AC5C72749}"/>
              </a:ext>
            </a:extLst>
          </p:cNvPr>
          <p:cNvPicPr>
            <a:picLocks noChangeAspect="1"/>
          </p:cNvPicPr>
          <p:nvPr/>
        </p:nvPicPr>
        <p:blipFill rotWithShape="1">
          <a:blip r:embed="rId4"/>
          <a:srcRect l="9188" r="9582"/>
          <a:stretch/>
        </p:blipFill>
        <p:spPr>
          <a:xfrm>
            <a:off x="3955476" y="1748681"/>
            <a:ext cx="3923397" cy="2934602"/>
          </a:xfrm>
          <a:prstGeom prst="rect">
            <a:avLst/>
          </a:prstGeom>
        </p:spPr>
      </p:pic>
      <p:pic>
        <p:nvPicPr>
          <p:cNvPr id="14" name="Image 13">
            <a:extLst>
              <a:ext uri="{FF2B5EF4-FFF2-40B4-BE49-F238E27FC236}">
                <a16:creationId xmlns:a16="http://schemas.microsoft.com/office/drawing/2014/main" id="{5D643B44-2334-A046-A467-65B6C68B5705}"/>
              </a:ext>
            </a:extLst>
          </p:cNvPr>
          <p:cNvPicPr>
            <a:picLocks noChangeAspect="1"/>
          </p:cNvPicPr>
          <p:nvPr/>
        </p:nvPicPr>
        <p:blipFill rotWithShape="1">
          <a:blip r:embed="rId5"/>
          <a:srcRect l="9999" r="8514"/>
          <a:stretch/>
        </p:blipFill>
        <p:spPr>
          <a:xfrm>
            <a:off x="5853" y="3517615"/>
            <a:ext cx="3798374" cy="2682769"/>
          </a:xfrm>
          <a:prstGeom prst="rect">
            <a:avLst/>
          </a:prstGeom>
        </p:spPr>
      </p:pic>
    </p:spTree>
    <p:extLst>
      <p:ext uri="{BB962C8B-B14F-4D97-AF65-F5344CB8AC3E}">
        <p14:creationId xmlns:p14="http://schemas.microsoft.com/office/powerpoint/2010/main" val="2341135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E9DCCBA4-E0EA-5B4E-8582-33CA0553FE20}"/>
              </a:ext>
            </a:extLst>
          </p:cNvPr>
          <p:cNvPicPr>
            <a:picLocks noGrp="1" noChangeAspect="1"/>
          </p:cNvPicPr>
          <p:nvPr>
            <p:ph idx="1"/>
          </p:nvPr>
        </p:nvPicPr>
        <p:blipFill rotWithShape="1">
          <a:blip r:embed="rId3"/>
          <a:srcRect l="4918" t="25981" r="30718" b="27385"/>
          <a:stretch/>
        </p:blipFill>
        <p:spPr>
          <a:xfrm>
            <a:off x="8009467" y="1389433"/>
            <a:ext cx="4127444" cy="4231938"/>
          </a:xfrm>
        </p:spPr>
      </p:pic>
      <p:sp>
        <p:nvSpPr>
          <p:cNvPr id="4" name="ZoneTexte 3">
            <a:extLst>
              <a:ext uri="{FF2B5EF4-FFF2-40B4-BE49-F238E27FC236}">
                <a16:creationId xmlns:a16="http://schemas.microsoft.com/office/drawing/2014/main" id="{3A576F64-A032-574E-9C8A-8BF5C3B8E103}"/>
              </a:ext>
            </a:extLst>
          </p:cNvPr>
          <p:cNvSpPr txBox="1"/>
          <p:nvPr/>
        </p:nvSpPr>
        <p:spPr>
          <a:xfrm>
            <a:off x="9526831" y="6550799"/>
            <a:ext cx="2559280" cy="261610"/>
          </a:xfrm>
          <a:prstGeom prst="rect">
            <a:avLst/>
          </a:prstGeom>
          <a:noFill/>
        </p:spPr>
        <p:txBody>
          <a:bodyPr wrap="square" rtlCol="0">
            <a:spAutoFit/>
          </a:bodyPr>
          <a:lstStyle/>
          <a:p>
            <a:pPr algn="r"/>
            <a:r>
              <a:rPr lang="fr-FR" sz="1100" dirty="0"/>
              <a:t>Source : Periferia et Yves </a:t>
            </a:r>
            <a:r>
              <a:rPr lang="fr-FR" sz="1100" dirty="0" err="1"/>
              <a:t>Cabannes</a:t>
            </a:r>
            <a:r>
              <a:rPr lang="fr-FR" sz="1100" dirty="0"/>
              <a:t> 2019</a:t>
            </a:r>
          </a:p>
        </p:txBody>
      </p:sp>
      <p:sp>
        <p:nvSpPr>
          <p:cNvPr id="7" name="Titre 1">
            <a:extLst>
              <a:ext uri="{FF2B5EF4-FFF2-40B4-BE49-F238E27FC236}">
                <a16:creationId xmlns:a16="http://schemas.microsoft.com/office/drawing/2014/main" id="{711B4855-250E-FF4E-9802-FD4D45637F92}"/>
              </a:ext>
            </a:extLst>
          </p:cNvPr>
          <p:cNvSpPr txBox="1">
            <a:spLocks/>
          </p:cNvSpPr>
          <p:nvPr/>
        </p:nvSpPr>
        <p:spPr>
          <a:xfrm>
            <a:off x="0" y="0"/>
            <a:ext cx="12192000" cy="6513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cap="small" dirty="0">
                <a:solidFill>
                  <a:schemeClr val="accent2"/>
                </a:solidFill>
              </a:rPr>
              <a:t>3. Une vraie participation citoyenne </a:t>
            </a:r>
            <a:r>
              <a:rPr lang="fr-FR" sz="4000" b="1" dirty="0">
                <a:solidFill>
                  <a:schemeClr val="accent2"/>
                </a:solidFill>
              </a:rPr>
              <a:t>: </a:t>
            </a:r>
            <a:r>
              <a:rPr lang="fr-FR" sz="3200" b="1" dirty="0">
                <a:solidFill>
                  <a:schemeClr val="accent2"/>
                </a:solidFill>
              </a:rPr>
              <a:t>les</a:t>
            </a:r>
            <a:r>
              <a:rPr lang="fr-FR" sz="3200" b="1" dirty="0">
                <a:solidFill>
                  <a:srgbClr val="FF0000"/>
                </a:solidFill>
              </a:rPr>
              <a:t> 3 </a:t>
            </a:r>
            <a:r>
              <a:rPr lang="fr-FR" sz="3200" b="1" dirty="0">
                <a:solidFill>
                  <a:schemeClr val="accent2"/>
                </a:solidFill>
              </a:rPr>
              <a:t>cycles concomitants</a:t>
            </a:r>
            <a:endParaRPr lang="fr-FR" sz="4000" b="1" dirty="0">
              <a:solidFill>
                <a:schemeClr val="accent2"/>
              </a:solidFill>
            </a:endParaRPr>
          </a:p>
        </p:txBody>
      </p:sp>
      <p:sp>
        <p:nvSpPr>
          <p:cNvPr id="10" name="ZoneTexte 9">
            <a:extLst>
              <a:ext uri="{FF2B5EF4-FFF2-40B4-BE49-F238E27FC236}">
                <a16:creationId xmlns:a16="http://schemas.microsoft.com/office/drawing/2014/main" id="{4BB92674-950A-E446-95B4-E237A1A54A70}"/>
              </a:ext>
            </a:extLst>
          </p:cNvPr>
          <p:cNvSpPr txBox="1"/>
          <p:nvPr/>
        </p:nvSpPr>
        <p:spPr>
          <a:xfrm>
            <a:off x="9693086" y="4384164"/>
            <a:ext cx="1649747" cy="307777"/>
          </a:xfrm>
          <a:prstGeom prst="rect">
            <a:avLst/>
          </a:prstGeom>
          <a:noFill/>
        </p:spPr>
        <p:txBody>
          <a:bodyPr wrap="none" rtlCol="0">
            <a:spAutoFit/>
          </a:bodyPr>
          <a:lstStyle/>
          <a:p>
            <a:r>
              <a:rPr lang="fr-FR" sz="1400" b="1" i="1" dirty="0" err="1"/>
              <a:t>Ancoraimes</a:t>
            </a:r>
            <a:r>
              <a:rPr lang="fr-FR" sz="1400" b="1" i="1" dirty="0"/>
              <a:t>, Bolivie</a:t>
            </a:r>
          </a:p>
        </p:txBody>
      </p:sp>
      <p:graphicFrame>
        <p:nvGraphicFramePr>
          <p:cNvPr id="3" name="Diagramme 2">
            <a:extLst>
              <a:ext uri="{FF2B5EF4-FFF2-40B4-BE49-F238E27FC236}">
                <a16:creationId xmlns:a16="http://schemas.microsoft.com/office/drawing/2014/main" id="{621274BB-6F15-0F4B-912D-412C371A0407}"/>
              </a:ext>
            </a:extLst>
          </p:cNvPr>
          <p:cNvGraphicFramePr/>
          <p:nvPr>
            <p:extLst>
              <p:ext uri="{D42A27DB-BD31-4B8C-83A1-F6EECF244321}">
                <p14:modId xmlns:p14="http://schemas.microsoft.com/office/powerpoint/2010/main" val="4253168781"/>
              </p:ext>
            </p:extLst>
          </p:nvPr>
        </p:nvGraphicFramePr>
        <p:xfrm>
          <a:off x="-33844" y="891742"/>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3" name="Image 12">
            <a:extLst>
              <a:ext uri="{FF2B5EF4-FFF2-40B4-BE49-F238E27FC236}">
                <a16:creationId xmlns:a16="http://schemas.microsoft.com/office/drawing/2014/main" id="{A7B2518F-FF17-F940-B11A-B3886EEDFF22}"/>
              </a:ext>
            </a:extLst>
          </p:cNvPr>
          <p:cNvPicPr>
            <a:picLocks noChangeAspect="1"/>
          </p:cNvPicPr>
          <p:nvPr/>
        </p:nvPicPr>
        <p:blipFill rotWithShape="1">
          <a:blip r:embed="rId9"/>
          <a:srcRect l="21104" t="12348" r="17517" b="34180"/>
          <a:stretch/>
        </p:blipFill>
        <p:spPr>
          <a:xfrm rot="17854280" flipH="1">
            <a:off x="2637849" y="1678804"/>
            <a:ext cx="749124" cy="2508862"/>
          </a:xfrm>
          <a:prstGeom prst="rect">
            <a:avLst/>
          </a:prstGeom>
        </p:spPr>
      </p:pic>
      <p:pic>
        <p:nvPicPr>
          <p:cNvPr id="14" name="Image 13">
            <a:extLst>
              <a:ext uri="{FF2B5EF4-FFF2-40B4-BE49-F238E27FC236}">
                <a16:creationId xmlns:a16="http://schemas.microsoft.com/office/drawing/2014/main" id="{58B8F79B-9902-BC4B-8A23-ADC215B9B2ED}"/>
              </a:ext>
            </a:extLst>
          </p:cNvPr>
          <p:cNvPicPr>
            <a:picLocks noChangeAspect="1"/>
          </p:cNvPicPr>
          <p:nvPr/>
        </p:nvPicPr>
        <p:blipFill rotWithShape="1">
          <a:blip r:embed="rId9"/>
          <a:srcRect l="21104" t="12348" r="17517" b="34180"/>
          <a:stretch/>
        </p:blipFill>
        <p:spPr>
          <a:xfrm rot="18131412" flipH="1">
            <a:off x="2529986" y="3044589"/>
            <a:ext cx="428840" cy="1436211"/>
          </a:xfrm>
          <a:prstGeom prst="rect">
            <a:avLst/>
          </a:prstGeom>
        </p:spPr>
      </p:pic>
      <p:pic>
        <p:nvPicPr>
          <p:cNvPr id="15" name="Image 14">
            <a:extLst>
              <a:ext uri="{FF2B5EF4-FFF2-40B4-BE49-F238E27FC236}">
                <a16:creationId xmlns:a16="http://schemas.microsoft.com/office/drawing/2014/main" id="{7064A772-475A-3447-8C19-F9E434BBAC1D}"/>
              </a:ext>
            </a:extLst>
          </p:cNvPr>
          <p:cNvPicPr>
            <a:picLocks noChangeAspect="1"/>
          </p:cNvPicPr>
          <p:nvPr/>
        </p:nvPicPr>
        <p:blipFill rotWithShape="1">
          <a:blip r:embed="rId9"/>
          <a:srcRect l="21104" t="12348" r="17517" b="34180"/>
          <a:stretch/>
        </p:blipFill>
        <p:spPr>
          <a:xfrm rot="17835132" flipH="1">
            <a:off x="2295505" y="3935638"/>
            <a:ext cx="110557" cy="370263"/>
          </a:xfrm>
          <a:prstGeom prst="rect">
            <a:avLst/>
          </a:prstGeom>
        </p:spPr>
      </p:pic>
      <p:pic>
        <p:nvPicPr>
          <p:cNvPr id="11" name="Image 3" descr="logoperif172.jpg">
            <a:extLst>
              <a:ext uri="{FF2B5EF4-FFF2-40B4-BE49-F238E27FC236}">
                <a16:creationId xmlns:a16="http://schemas.microsoft.com/office/drawing/2014/main" id="{A691405A-6D23-A54F-BB25-5C8F6F5A3370}"/>
              </a:ext>
            </a:extLst>
          </p:cNvPr>
          <p:cNvPicPr>
            <a:picLocks noChangeAspect="1"/>
          </p:cNvPicPr>
          <p:nvPr/>
        </p:nvPicPr>
        <p:blipFill>
          <a:blip r:embed="rId10" cstate="email">
            <a:extLst>
              <a:ext uri="{28A0092B-C50C-407E-A947-70E740481C1C}">
                <a14:useLocalDpi xmlns:a14="http://schemas.microsoft.com/office/drawing/2010/main"/>
              </a:ext>
            </a:extLst>
          </a:blip>
          <a:srcRect/>
          <a:stretch>
            <a:fillRect/>
          </a:stretch>
        </p:blipFill>
        <p:spPr bwMode="auto">
          <a:xfrm>
            <a:off x="0" y="6518758"/>
            <a:ext cx="321719" cy="3218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835072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a16="http://schemas.microsoft.com/office/drawing/2014/main" id="{B5F3F67E-28CF-274D-A342-4D8032262E62}"/>
              </a:ext>
            </a:extLst>
          </p:cNvPr>
          <p:cNvPicPr>
            <a:picLocks noChangeAspect="1"/>
          </p:cNvPicPr>
          <p:nvPr/>
        </p:nvPicPr>
        <p:blipFill rotWithShape="1">
          <a:blip r:embed="rId3"/>
          <a:srcRect l="8024" t="24171" r="13753"/>
          <a:stretch/>
        </p:blipFill>
        <p:spPr>
          <a:xfrm>
            <a:off x="6508025" y="-90532"/>
            <a:ext cx="5683975" cy="3673378"/>
          </a:xfrm>
          <a:prstGeom prst="rect">
            <a:avLst/>
          </a:prstGeom>
        </p:spPr>
      </p:pic>
      <p:sp>
        <p:nvSpPr>
          <p:cNvPr id="2" name="Titre 1">
            <a:extLst>
              <a:ext uri="{FF2B5EF4-FFF2-40B4-BE49-F238E27FC236}">
                <a16:creationId xmlns:a16="http://schemas.microsoft.com/office/drawing/2014/main" id="{DCB276CE-D33F-8B43-886C-E3B3AC3FF74C}"/>
              </a:ext>
            </a:extLst>
          </p:cNvPr>
          <p:cNvSpPr>
            <a:spLocks noGrp="1"/>
          </p:cNvSpPr>
          <p:nvPr>
            <p:ph type="title"/>
          </p:nvPr>
        </p:nvSpPr>
        <p:spPr>
          <a:xfrm>
            <a:off x="12526" y="-181529"/>
            <a:ext cx="6495499" cy="1323586"/>
          </a:xfrm>
        </p:spPr>
        <p:txBody>
          <a:bodyPr>
            <a:normAutofit/>
          </a:bodyPr>
          <a:lstStyle/>
          <a:p>
            <a:r>
              <a:rPr lang="fr-FR" sz="3600" b="1" cap="small" dirty="0">
                <a:solidFill>
                  <a:schemeClr val="accent2"/>
                </a:solidFill>
              </a:rPr>
              <a:t>4. l’indispensable croisement des intérêts</a:t>
            </a:r>
          </a:p>
        </p:txBody>
      </p:sp>
      <p:sp>
        <p:nvSpPr>
          <p:cNvPr id="3" name="Espace réservé du contenu 2">
            <a:extLst>
              <a:ext uri="{FF2B5EF4-FFF2-40B4-BE49-F238E27FC236}">
                <a16:creationId xmlns:a16="http://schemas.microsoft.com/office/drawing/2014/main" id="{B0AB7E79-D6C7-EA4D-8126-07E2D5D13D5A}"/>
              </a:ext>
            </a:extLst>
          </p:cNvPr>
          <p:cNvSpPr>
            <a:spLocks noGrp="1"/>
          </p:cNvSpPr>
          <p:nvPr>
            <p:ph idx="1"/>
          </p:nvPr>
        </p:nvSpPr>
        <p:spPr>
          <a:xfrm>
            <a:off x="265105" y="1424285"/>
            <a:ext cx="3324617" cy="579372"/>
          </a:xfrm>
          <a:ln w="28575">
            <a:solidFill>
              <a:srgbClr val="FF0000"/>
            </a:solidFill>
            <a:prstDash val="sysDash"/>
          </a:ln>
        </p:spPr>
        <p:txBody>
          <a:bodyPr>
            <a:normAutofit fontScale="85000" lnSpcReduction="20000"/>
          </a:bodyPr>
          <a:lstStyle/>
          <a:p>
            <a:pPr marL="0" indent="0">
              <a:buNone/>
            </a:pPr>
            <a:r>
              <a:rPr lang="fr-FR" sz="4700" dirty="0"/>
              <a:t>Besoins</a:t>
            </a:r>
            <a:r>
              <a:rPr lang="fr-FR" dirty="0"/>
              <a:t> </a:t>
            </a:r>
            <a:r>
              <a:rPr lang="fr-FR" sz="4800" b="1" dirty="0"/>
              <a:t>&gt;</a:t>
            </a:r>
            <a:r>
              <a:rPr lang="fr-FR" dirty="0"/>
              <a:t> Moyens</a:t>
            </a:r>
          </a:p>
        </p:txBody>
      </p:sp>
      <p:sp>
        <p:nvSpPr>
          <p:cNvPr id="4" name="ZoneTexte 3">
            <a:extLst>
              <a:ext uri="{FF2B5EF4-FFF2-40B4-BE49-F238E27FC236}">
                <a16:creationId xmlns:a16="http://schemas.microsoft.com/office/drawing/2014/main" id="{B96E4CD9-FB1D-5947-B7E0-B3FE86B94AC5}"/>
              </a:ext>
            </a:extLst>
          </p:cNvPr>
          <p:cNvSpPr txBox="1"/>
          <p:nvPr/>
        </p:nvSpPr>
        <p:spPr>
          <a:xfrm>
            <a:off x="-54469" y="6596390"/>
            <a:ext cx="2559280" cy="261610"/>
          </a:xfrm>
          <a:prstGeom prst="rect">
            <a:avLst/>
          </a:prstGeom>
          <a:noFill/>
        </p:spPr>
        <p:txBody>
          <a:bodyPr wrap="square" rtlCol="0">
            <a:spAutoFit/>
          </a:bodyPr>
          <a:lstStyle/>
          <a:p>
            <a:pPr algn="r"/>
            <a:r>
              <a:rPr lang="fr-FR" sz="1100" dirty="0"/>
              <a:t>Source : Periferia et Yves </a:t>
            </a:r>
            <a:r>
              <a:rPr lang="fr-FR" sz="1100" dirty="0" err="1"/>
              <a:t>Cabannes</a:t>
            </a:r>
            <a:r>
              <a:rPr lang="fr-FR" sz="1100" dirty="0"/>
              <a:t> 2019</a:t>
            </a:r>
          </a:p>
        </p:txBody>
      </p:sp>
      <p:sp>
        <p:nvSpPr>
          <p:cNvPr id="5" name="Rectangle 4">
            <a:extLst>
              <a:ext uri="{FF2B5EF4-FFF2-40B4-BE49-F238E27FC236}">
                <a16:creationId xmlns:a16="http://schemas.microsoft.com/office/drawing/2014/main" id="{DC856533-7D71-F34C-BD87-C1471DD2D706}"/>
              </a:ext>
            </a:extLst>
          </p:cNvPr>
          <p:cNvSpPr/>
          <p:nvPr/>
        </p:nvSpPr>
        <p:spPr>
          <a:xfrm>
            <a:off x="-186029" y="2259407"/>
            <a:ext cx="4981183" cy="1323439"/>
          </a:xfrm>
          <a:prstGeom prst="rect">
            <a:avLst/>
          </a:prstGeom>
        </p:spPr>
        <p:txBody>
          <a:bodyPr wrap="square">
            <a:spAutoFit/>
          </a:bodyPr>
          <a:lstStyle/>
          <a:p>
            <a:pPr algn="ctr"/>
            <a:r>
              <a:rPr lang="fr-FR" sz="2000" i="1" dirty="0">
                <a:solidFill>
                  <a:srgbClr val="3292AA"/>
                </a:solidFill>
                <a:latin typeface="Calibri" panose="020F0502020204030204" pitchFamily="34" charset="0"/>
                <a:ea typeface="Calibri" panose="020F0502020204030204" pitchFamily="34" charset="0"/>
                <a:cs typeface="Times New Roman" panose="02020603050405020304" pitchFamily="18" charset="0"/>
              </a:rPr>
              <a:t>« C’est au croisement entre des intérêts divergents que se construisent </a:t>
            </a:r>
            <a:br>
              <a:rPr lang="fr-FR" sz="2000" i="1" dirty="0">
                <a:solidFill>
                  <a:srgbClr val="3292AA"/>
                </a:solidFill>
                <a:latin typeface="Calibri" panose="020F0502020204030204" pitchFamily="34" charset="0"/>
                <a:ea typeface="Calibri" panose="020F0502020204030204" pitchFamily="34" charset="0"/>
                <a:cs typeface="Times New Roman" panose="02020603050405020304" pitchFamily="18" charset="0"/>
              </a:rPr>
            </a:br>
            <a:r>
              <a:rPr lang="fr-FR" sz="2000" i="1" dirty="0">
                <a:solidFill>
                  <a:srgbClr val="3292AA"/>
                </a:solidFill>
                <a:latin typeface="Calibri" panose="020F0502020204030204" pitchFamily="34" charset="0"/>
                <a:ea typeface="Calibri" panose="020F0502020204030204" pitchFamily="34" charset="0"/>
                <a:cs typeface="Times New Roman" panose="02020603050405020304" pitchFamily="18" charset="0"/>
              </a:rPr>
              <a:t>les décisions les plus partagées </a:t>
            </a:r>
            <a:br>
              <a:rPr lang="fr-FR" sz="2000" i="1" dirty="0">
                <a:solidFill>
                  <a:srgbClr val="3292AA"/>
                </a:solidFill>
                <a:latin typeface="Calibri" panose="020F0502020204030204" pitchFamily="34" charset="0"/>
                <a:ea typeface="Calibri" panose="020F0502020204030204" pitchFamily="34" charset="0"/>
                <a:cs typeface="Times New Roman" panose="02020603050405020304" pitchFamily="18" charset="0"/>
              </a:rPr>
            </a:br>
            <a:r>
              <a:rPr lang="fr-FR" sz="2000" i="1" dirty="0">
                <a:solidFill>
                  <a:srgbClr val="3292AA"/>
                </a:solidFill>
                <a:latin typeface="Calibri" panose="020F0502020204030204" pitchFamily="34" charset="0"/>
                <a:ea typeface="Calibri" panose="020F0502020204030204" pitchFamily="34" charset="0"/>
                <a:cs typeface="Times New Roman" panose="02020603050405020304" pitchFamily="18" charset="0"/>
              </a:rPr>
              <a:t>et légitimes. »</a:t>
            </a:r>
            <a:r>
              <a:rPr lang="fr-BE" sz="2000" i="1" dirty="0">
                <a:solidFill>
                  <a:srgbClr val="3292AA"/>
                </a:solidFill>
                <a:effectLst/>
              </a:rPr>
              <a:t> </a:t>
            </a:r>
            <a:endParaRPr lang="fr-FR" sz="2000" i="1" dirty="0">
              <a:solidFill>
                <a:srgbClr val="3292AA"/>
              </a:solidFill>
            </a:endParaRPr>
          </a:p>
        </p:txBody>
      </p:sp>
      <p:sp>
        <p:nvSpPr>
          <p:cNvPr id="7" name="Rectangle à coins arrondis 6">
            <a:extLst>
              <a:ext uri="{FF2B5EF4-FFF2-40B4-BE49-F238E27FC236}">
                <a16:creationId xmlns:a16="http://schemas.microsoft.com/office/drawing/2014/main" id="{2FFC4937-4DCC-EF47-80FC-32A6465EF741}"/>
              </a:ext>
            </a:extLst>
          </p:cNvPr>
          <p:cNvSpPr/>
          <p:nvPr/>
        </p:nvSpPr>
        <p:spPr>
          <a:xfrm>
            <a:off x="2809610" y="3689191"/>
            <a:ext cx="3546289" cy="2907199"/>
          </a:xfrm>
          <a:prstGeom prst="roundRect">
            <a:avLst/>
          </a:prstGeom>
          <a:solidFill>
            <a:srgbClr val="329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fr-FR" sz="2000" b="1" dirty="0"/>
              <a:t>Facteurs d’influence :</a:t>
            </a:r>
          </a:p>
          <a:p>
            <a:pPr marL="285750" indent="-285750">
              <a:spcBef>
                <a:spcPts val="600"/>
              </a:spcBef>
              <a:buFont typeface="Wingdings" pitchFamily="2" charset="2"/>
              <a:buChar char="à"/>
            </a:pPr>
            <a:r>
              <a:rPr lang="fr-FR" sz="2000" dirty="0">
                <a:sym typeface="Wingdings" pitchFamily="2" charset="2"/>
              </a:rPr>
              <a:t>L’échelle : </a:t>
            </a:r>
            <a:r>
              <a:rPr lang="fr-FR" sz="2000" dirty="0"/>
              <a:t>croisement plus difficile sur des territoires restreints </a:t>
            </a:r>
            <a:endParaRPr lang="fr-FR" sz="2000" dirty="0">
              <a:sym typeface="Wingdings" pitchFamily="2" charset="2"/>
            </a:endParaRPr>
          </a:p>
          <a:p>
            <a:pPr marL="285750" indent="-285750">
              <a:spcBef>
                <a:spcPts val="600"/>
              </a:spcBef>
              <a:buFont typeface="Wingdings" pitchFamily="2" charset="2"/>
              <a:buChar char="à"/>
            </a:pPr>
            <a:r>
              <a:rPr lang="fr-FR" sz="2000" dirty="0">
                <a:sym typeface="Wingdings" pitchFamily="2" charset="2"/>
              </a:rPr>
              <a:t>L’implication des élu·e·s politiques et de l’administration, garants de l’intérêt général</a:t>
            </a:r>
            <a:endParaRPr lang="fr-FR" sz="2000" dirty="0"/>
          </a:p>
        </p:txBody>
      </p:sp>
      <p:pic>
        <p:nvPicPr>
          <p:cNvPr id="9" name="Image 8">
            <a:extLst>
              <a:ext uri="{FF2B5EF4-FFF2-40B4-BE49-F238E27FC236}">
                <a16:creationId xmlns:a16="http://schemas.microsoft.com/office/drawing/2014/main" id="{13AE8AB4-9752-5D48-AD28-AAC5F8C6C420}"/>
              </a:ext>
            </a:extLst>
          </p:cNvPr>
          <p:cNvPicPr>
            <a:picLocks noChangeAspect="1"/>
          </p:cNvPicPr>
          <p:nvPr/>
        </p:nvPicPr>
        <p:blipFill rotWithShape="1">
          <a:blip r:embed="rId4"/>
          <a:srcRect b="4308"/>
          <a:stretch/>
        </p:blipFill>
        <p:spPr>
          <a:xfrm>
            <a:off x="7085497" y="3345784"/>
            <a:ext cx="5106503" cy="3496381"/>
          </a:xfrm>
          <a:prstGeom prst="rect">
            <a:avLst/>
          </a:prstGeom>
        </p:spPr>
      </p:pic>
      <p:cxnSp>
        <p:nvCxnSpPr>
          <p:cNvPr id="8" name="Connecteur en arc 7">
            <a:extLst>
              <a:ext uri="{FF2B5EF4-FFF2-40B4-BE49-F238E27FC236}">
                <a16:creationId xmlns:a16="http://schemas.microsoft.com/office/drawing/2014/main" id="{9C4A6A1F-EE90-7145-9C6D-A8AFE3C878ED}"/>
              </a:ext>
            </a:extLst>
          </p:cNvPr>
          <p:cNvCxnSpPr>
            <a:cxnSpLocks/>
          </p:cNvCxnSpPr>
          <p:nvPr/>
        </p:nvCxnSpPr>
        <p:spPr>
          <a:xfrm flipV="1">
            <a:off x="3684483" y="1746157"/>
            <a:ext cx="674445" cy="2"/>
          </a:xfrm>
          <a:prstGeom prst="curvedConnector3">
            <a:avLst>
              <a:gd name="adj1" fmla="val 39957"/>
            </a:avLst>
          </a:prstGeom>
          <a:ln w="762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6" name="ZoneTexte 5">
            <a:extLst>
              <a:ext uri="{FF2B5EF4-FFF2-40B4-BE49-F238E27FC236}">
                <a16:creationId xmlns:a16="http://schemas.microsoft.com/office/drawing/2014/main" id="{AF25CE28-FEDF-1346-B4FF-F9233A2C6191}"/>
              </a:ext>
            </a:extLst>
          </p:cNvPr>
          <p:cNvSpPr txBox="1"/>
          <p:nvPr/>
        </p:nvSpPr>
        <p:spPr>
          <a:xfrm>
            <a:off x="4453689" y="1515324"/>
            <a:ext cx="1349216" cy="461665"/>
          </a:xfrm>
          <a:prstGeom prst="rect">
            <a:avLst/>
          </a:prstGeom>
          <a:noFill/>
        </p:spPr>
        <p:txBody>
          <a:bodyPr wrap="none" rtlCol="0">
            <a:spAutoFit/>
          </a:bodyPr>
          <a:lstStyle/>
          <a:p>
            <a:r>
              <a:rPr lang="fr-FR" sz="2400" dirty="0"/>
              <a:t>Arbitrage</a:t>
            </a:r>
          </a:p>
        </p:txBody>
      </p:sp>
    </p:spTree>
    <p:extLst>
      <p:ext uri="{BB962C8B-B14F-4D97-AF65-F5344CB8AC3E}">
        <p14:creationId xmlns:p14="http://schemas.microsoft.com/office/powerpoint/2010/main" val="25429641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49F68A-CFEE-7741-94FF-AC51713743DF}"/>
              </a:ext>
            </a:extLst>
          </p:cNvPr>
          <p:cNvSpPr>
            <a:spLocks noGrp="1"/>
          </p:cNvSpPr>
          <p:nvPr>
            <p:ph type="title"/>
          </p:nvPr>
        </p:nvSpPr>
        <p:spPr>
          <a:xfrm>
            <a:off x="0" y="1"/>
            <a:ext cx="12192000" cy="626300"/>
          </a:xfrm>
        </p:spPr>
        <p:txBody>
          <a:bodyPr>
            <a:normAutofit fontScale="90000"/>
          </a:bodyPr>
          <a:lstStyle/>
          <a:p>
            <a:r>
              <a:rPr lang="fr-FR" sz="4000" b="1" dirty="0">
                <a:solidFill>
                  <a:schemeClr val="accent2"/>
                </a:solidFill>
              </a:rPr>
              <a:t>Exemples de participation</a:t>
            </a:r>
          </a:p>
        </p:txBody>
      </p:sp>
      <p:sp>
        <p:nvSpPr>
          <p:cNvPr id="4" name="ZoneTexte 3">
            <a:extLst>
              <a:ext uri="{FF2B5EF4-FFF2-40B4-BE49-F238E27FC236}">
                <a16:creationId xmlns:a16="http://schemas.microsoft.com/office/drawing/2014/main" id="{C9517A73-E5F7-3349-9CF4-8FC1976929DE}"/>
              </a:ext>
            </a:extLst>
          </p:cNvPr>
          <p:cNvSpPr txBox="1"/>
          <p:nvPr/>
        </p:nvSpPr>
        <p:spPr>
          <a:xfrm>
            <a:off x="0" y="6607436"/>
            <a:ext cx="2559280" cy="261610"/>
          </a:xfrm>
          <a:prstGeom prst="rect">
            <a:avLst/>
          </a:prstGeom>
          <a:noFill/>
        </p:spPr>
        <p:txBody>
          <a:bodyPr wrap="square" rtlCol="0">
            <a:spAutoFit/>
          </a:bodyPr>
          <a:lstStyle/>
          <a:p>
            <a:pPr algn="r"/>
            <a:r>
              <a:rPr lang="fr-FR" sz="1100" dirty="0"/>
              <a:t>Source : Periferia et Yves </a:t>
            </a:r>
            <a:r>
              <a:rPr lang="fr-FR" sz="1100" dirty="0" err="1"/>
              <a:t>Cabannes</a:t>
            </a:r>
            <a:r>
              <a:rPr lang="fr-FR" sz="1100" dirty="0"/>
              <a:t> 2019</a:t>
            </a:r>
          </a:p>
        </p:txBody>
      </p:sp>
      <p:sp>
        <p:nvSpPr>
          <p:cNvPr id="3" name="Rectangle 2">
            <a:extLst>
              <a:ext uri="{FF2B5EF4-FFF2-40B4-BE49-F238E27FC236}">
                <a16:creationId xmlns:a16="http://schemas.microsoft.com/office/drawing/2014/main" id="{BB68BBDD-C0EC-C04C-A56F-F9047A93D4E6}"/>
              </a:ext>
            </a:extLst>
          </p:cNvPr>
          <p:cNvSpPr/>
          <p:nvPr/>
        </p:nvSpPr>
        <p:spPr>
          <a:xfrm>
            <a:off x="0" y="942109"/>
            <a:ext cx="609600" cy="5264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4" name="Image 13">
            <a:extLst>
              <a:ext uri="{FF2B5EF4-FFF2-40B4-BE49-F238E27FC236}">
                <a16:creationId xmlns:a16="http://schemas.microsoft.com/office/drawing/2014/main" id="{52D93EE3-DBFC-9442-8EA5-344A71ECB7AF}"/>
              </a:ext>
            </a:extLst>
          </p:cNvPr>
          <p:cNvPicPr>
            <a:picLocks noChangeAspect="1"/>
          </p:cNvPicPr>
          <p:nvPr/>
        </p:nvPicPr>
        <p:blipFill>
          <a:blip r:embed="rId3"/>
          <a:stretch>
            <a:fillRect/>
          </a:stretch>
        </p:blipFill>
        <p:spPr>
          <a:xfrm>
            <a:off x="6834332" y="2846"/>
            <a:ext cx="5357668" cy="6855153"/>
          </a:xfrm>
          <a:prstGeom prst="rect">
            <a:avLst/>
          </a:prstGeom>
        </p:spPr>
      </p:pic>
      <p:sp>
        <p:nvSpPr>
          <p:cNvPr id="16" name="Espace réservé du contenu 15">
            <a:extLst>
              <a:ext uri="{FF2B5EF4-FFF2-40B4-BE49-F238E27FC236}">
                <a16:creationId xmlns:a16="http://schemas.microsoft.com/office/drawing/2014/main" id="{867040AA-CBBD-9A40-B08C-7A28E7DD4233}"/>
              </a:ext>
            </a:extLst>
          </p:cNvPr>
          <p:cNvSpPr>
            <a:spLocks noGrp="1"/>
          </p:cNvSpPr>
          <p:nvPr>
            <p:ph idx="1"/>
          </p:nvPr>
        </p:nvSpPr>
        <p:spPr>
          <a:xfrm>
            <a:off x="304800" y="953848"/>
            <a:ext cx="5687291" cy="1664661"/>
          </a:xfrm>
        </p:spPr>
        <p:txBody>
          <a:bodyPr>
            <a:normAutofit/>
          </a:bodyPr>
          <a:lstStyle/>
          <a:p>
            <a:pPr marL="0" indent="0">
              <a:buNone/>
            </a:pPr>
            <a:r>
              <a:rPr lang="fr-FR" sz="2400" dirty="0"/>
              <a:t>Certains </a:t>
            </a:r>
            <a:r>
              <a:rPr lang="fr-FR" sz="2400" dirty="0" err="1"/>
              <a:t>BPs</a:t>
            </a:r>
            <a:r>
              <a:rPr lang="fr-FR" sz="2400" dirty="0"/>
              <a:t> élisent des CONSEILS DU BP pour prendre leurs décisions finales.</a:t>
            </a:r>
          </a:p>
          <a:p>
            <a:pPr marL="0" indent="0">
              <a:buNone/>
            </a:pPr>
            <a:r>
              <a:rPr lang="fr-FR" sz="1800" dirty="0">
                <a:solidFill>
                  <a:srgbClr val="3292AA"/>
                </a:solidFill>
              </a:rPr>
              <a:t>« </a:t>
            </a:r>
            <a:r>
              <a:rPr lang="fr-FR" sz="1800" i="1" dirty="0">
                <a:solidFill>
                  <a:srgbClr val="3292AA"/>
                </a:solidFill>
              </a:rPr>
              <a:t>Ils permettent l'émergence d'un pouvoir communautaire permanent qui complémente les pouvoirs exécutif, législatif et judiciaire.</a:t>
            </a:r>
            <a:r>
              <a:rPr lang="fr-FR" sz="1800" dirty="0">
                <a:solidFill>
                  <a:srgbClr val="3292AA"/>
                </a:solidFill>
              </a:rPr>
              <a:t> » [DRD]</a:t>
            </a:r>
          </a:p>
        </p:txBody>
      </p:sp>
      <p:cxnSp>
        <p:nvCxnSpPr>
          <p:cNvPr id="17" name="Connecteur en arc 16">
            <a:extLst>
              <a:ext uri="{FF2B5EF4-FFF2-40B4-BE49-F238E27FC236}">
                <a16:creationId xmlns:a16="http://schemas.microsoft.com/office/drawing/2014/main" id="{F1FBDC9B-C478-3A44-BD43-98214D7AA2E5}"/>
              </a:ext>
            </a:extLst>
          </p:cNvPr>
          <p:cNvCxnSpPr>
            <a:cxnSpLocks/>
          </p:cNvCxnSpPr>
          <p:nvPr/>
        </p:nvCxnSpPr>
        <p:spPr>
          <a:xfrm flipV="1">
            <a:off x="5758777" y="1205345"/>
            <a:ext cx="674445" cy="2"/>
          </a:xfrm>
          <a:prstGeom prst="curvedConnector3">
            <a:avLst>
              <a:gd name="adj1" fmla="val 50000"/>
            </a:avLst>
          </a:prstGeom>
          <a:ln w="76200">
            <a:solidFill>
              <a:srgbClr val="FF0000"/>
            </a:solidFill>
            <a:tailEnd type="triangle"/>
          </a:ln>
        </p:spPr>
        <p:style>
          <a:lnRef idx="3">
            <a:schemeClr val="accent2"/>
          </a:lnRef>
          <a:fillRef idx="0">
            <a:schemeClr val="accent2"/>
          </a:fillRef>
          <a:effectRef idx="2">
            <a:schemeClr val="accent2"/>
          </a:effectRef>
          <a:fontRef idx="minor">
            <a:schemeClr val="tx1"/>
          </a:fontRef>
        </p:style>
      </p:cxnSp>
      <p:pic>
        <p:nvPicPr>
          <p:cNvPr id="20" name="Picture 3" descr="Orcamento Participativo Santo Andre2004">
            <a:extLst>
              <a:ext uri="{FF2B5EF4-FFF2-40B4-BE49-F238E27FC236}">
                <a16:creationId xmlns:a16="http://schemas.microsoft.com/office/drawing/2014/main" id="{EF20D404-22F9-8140-8845-789A5055C3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2471" y="4142508"/>
            <a:ext cx="1553079" cy="2355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4" descr="Orcamento Participativo Santo Andre">
            <a:extLst>
              <a:ext uri="{FF2B5EF4-FFF2-40B4-BE49-F238E27FC236}">
                <a16:creationId xmlns:a16="http://schemas.microsoft.com/office/drawing/2014/main" id="{C0107798-4CEB-1C47-984C-4B15138FD2A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1994" b="627"/>
          <a:stretch>
            <a:fillRect/>
          </a:stretch>
        </p:blipFill>
        <p:spPr bwMode="auto">
          <a:xfrm>
            <a:off x="304800" y="4142508"/>
            <a:ext cx="1608335" cy="2355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5" descr="foto-18">
            <a:extLst>
              <a:ext uri="{FF2B5EF4-FFF2-40B4-BE49-F238E27FC236}">
                <a16:creationId xmlns:a16="http://schemas.microsoft.com/office/drawing/2014/main" id="{F3138400-D1A7-F440-A25E-ED0C17CCA6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04886" y="4142508"/>
            <a:ext cx="1587614" cy="2355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Espace réservé du contenu 15">
            <a:extLst>
              <a:ext uri="{FF2B5EF4-FFF2-40B4-BE49-F238E27FC236}">
                <a16:creationId xmlns:a16="http://schemas.microsoft.com/office/drawing/2014/main" id="{AE955E9C-626E-3740-ADCE-2A459B7D949C}"/>
              </a:ext>
            </a:extLst>
          </p:cNvPr>
          <p:cNvSpPr txBox="1">
            <a:spLocks/>
          </p:cNvSpPr>
          <p:nvPr/>
        </p:nvSpPr>
        <p:spPr>
          <a:xfrm>
            <a:off x="255104" y="2870006"/>
            <a:ext cx="5883388" cy="80144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400" dirty="0"/>
              <a:t>Capacité </a:t>
            </a:r>
            <a:r>
              <a:rPr lang="fr-FR" sz="2400" dirty="0" err="1"/>
              <a:t>instituante</a:t>
            </a:r>
            <a:r>
              <a:rPr lang="fr-FR" sz="2400" dirty="0"/>
              <a:t> : des règlements internes et des règles du jeu revues annuellement</a:t>
            </a:r>
          </a:p>
        </p:txBody>
      </p:sp>
      <p:cxnSp>
        <p:nvCxnSpPr>
          <p:cNvPr id="27" name="Connecteur en arc 26">
            <a:extLst>
              <a:ext uri="{FF2B5EF4-FFF2-40B4-BE49-F238E27FC236}">
                <a16:creationId xmlns:a16="http://schemas.microsoft.com/office/drawing/2014/main" id="{BBB92C2E-882F-BA48-8212-15CF25007CD0}"/>
              </a:ext>
            </a:extLst>
          </p:cNvPr>
          <p:cNvCxnSpPr>
            <a:cxnSpLocks/>
          </p:cNvCxnSpPr>
          <p:nvPr/>
        </p:nvCxnSpPr>
        <p:spPr>
          <a:xfrm rot="7920000" flipV="1">
            <a:off x="5149164" y="3768441"/>
            <a:ext cx="674445" cy="2"/>
          </a:xfrm>
          <a:prstGeom prst="curvedConnector3">
            <a:avLst>
              <a:gd name="adj1" fmla="val 50000"/>
            </a:avLst>
          </a:prstGeom>
          <a:ln w="76200">
            <a:solidFill>
              <a:srgbClr val="FF0000"/>
            </a:solidFill>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5335171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7A63D46-4B61-EB45-8942-852E38C6C6D3}"/>
              </a:ext>
            </a:extLst>
          </p:cNvPr>
          <p:cNvSpPr>
            <a:spLocks noGrp="1"/>
          </p:cNvSpPr>
          <p:nvPr>
            <p:ph type="title"/>
          </p:nvPr>
        </p:nvSpPr>
        <p:spPr>
          <a:xfrm>
            <a:off x="8350" y="0"/>
            <a:ext cx="12192000" cy="739036"/>
          </a:xfrm>
        </p:spPr>
        <p:txBody>
          <a:bodyPr>
            <a:normAutofit fontScale="90000"/>
          </a:bodyPr>
          <a:lstStyle/>
          <a:p>
            <a:r>
              <a:rPr lang="fr-FR" sz="3600" b="1" cap="small" dirty="0">
                <a:solidFill>
                  <a:schemeClr val="accent2"/>
                </a:solidFill>
              </a:rPr>
              <a:t>5. De nouveaux rôles pour </a:t>
            </a:r>
            <a:r>
              <a:rPr lang="fr-FR" sz="3600" b="1" cap="small" dirty="0" err="1">
                <a:solidFill>
                  <a:schemeClr val="accent2"/>
                </a:solidFill>
              </a:rPr>
              <a:t>co-gérer</a:t>
            </a:r>
            <a:r>
              <a:rPr lang="fr-FR" sz="3600" b="1" cap="small" dirty="0">
                <a:solidFill>
                  <a:schemeClr val="accent2"/>
                </a:solidFill>
              </a:rPr>
              <a:t> (à saisir par chacun·e)</a:t>
            </a:r>
            <a:endParaRPr lang="fr-FR" sz="4000" b="1" dirty="0">
              <a:solidFill>
                <a:schemeClr val="accent2"/>
              </a:solidFill>
            </a:endParaRPr>
          </a:p>
        </p:txBody>
      </p:sp>
      <p:sp>
        <p:nvSpPr>
          <p:cNvPr id="3" name="Espace réservé du contenu 2">
            <a:extLst>
              <a:ext uri="{FF2B5EF4-FFF2-40B4-BE49-F238E27FC236}">
                <a16:creationId xmlns:a16="http://schemas.microsoft.com/office/drawing/2014/main" id="{B3413B72-E03B-AF4E-BE7C-B512E6F9F572}"/>
              </a:ext>
            </a:extLst>
          </p:cNvPr>
          <p:cNvSpPr>
            <a:spLocks noGrp="1"/>
          </p:cNvSpPr>
          <p:nvPr>
            <p:ph idx="1"/>
          </p:nvPr>
        </p:nvSpPr>
        <p:spPr>
          <a:xfrm>
            <a:off x="1268840" y="2705018"/>
            <a:ext cx="3592197" cy="4351338"/>
          </a:xfrm>
        </p:spPr>
        <p:txBody>
          <a:bodyPr/>
          <a:lstStyle/>
          <a:p>
            <a:pPr>
              <a:buClr>
                <a:srgbClr val="FF0000"/>
              </a:buClr>
              <a:buSzPct val="110000"/>
              <a:buFont typeface="Wingdings" pitchFamily="2" charset="2"/>
              <a:buChar char="§"/>
            </a:pPr>
            <a:r>
              <a:rPr lang="fr-FR" sz="2400" i="1" dirty="0">
                <a:solidFill>
                  <a:srgbClr val="FF0000"/>
                </a:solidFill>
              </a:rPr>
              <a:t>Discutent des politiques</a:t>
            </a:r>
          </a:p>
          <a:p>
            <a:pPr>
              <a:buClr>
                <a:srgbClr val="FF0000"/>
              </a:buClr>
              <a:buSzPct val="110000"/>
              <a:buFont typeface="Wingdings" pitchFamily="2" charset="2"/>
              <a:buChar char="§"/>
            </a:pPr>
            <a:r>
              <a:rPr lang="fr-FR" sz="2400" i="1" dirty="0">
                <a:solidFill>
                  <a:srgbClr val="FF0000"/>
                </a:solidFill>
              </a:rPr>
              <a:t>Prennent des décisions</a:t>
            </a:r>
          </a:p>
          <a:p>
            <a:pPr marL="0" indent="0">
              <a:buNone/>
            </a:pPr>
            <a:endParaRPr lang="fr-FR" dirty="0"/>
          </a:p>
        </p:txBody>
      </p:sp>
      <p:sp>
        <p:nvSpPr>
          <p:cNvPr id="4" name="ZoneTexte 3">
            <a:extLst>
              <a:ext uri="{FF2B5EF4-FFF2-40B4-BE49-F238E27FC236}">
                <a16:creationId xmlns:a16="http://schemas.microsoft.com/office/drawing/2014/main" id="{AFC7ACB3-BE1A-B941-B0F1-933C2C032E6C}"/>
              </a:ext>
            </a:extLst>
          </p:cNvPr>
          <p:cNvSpPr txBox="1"/>
          <p:nvPr/>
        </p:nvSpPr>
        <p:spPr>
          <a:xfrm>
            <a:off x="8350" y="6550799"/>
            <a:ext cx="2559280" cy="261610"/>
          </a:xfrm>
          <a:prstGeom prst="rect">
            <a:avLst/>
          </a:prstGeom>
          <a:noFill/>
        </p:spPr>
        <p:txBody>
          <a:bodyPr wrap="square" rtlCol="0">
            <a:spAutoFit/>
          </a:bodyPr>
          <a:lstStyle/>
          <a:p>
            <a:pPr algn="r"/>
            <a:r>
              <a:rPr lang="fr-FR" sz="1100" dirty="0"/>
              <a:t>Source : Periferia et Yves </a:t>
            </a:r>
            <a:r>
              <a:rPr lang="fr-FR" sz="1100" dirty="0" err="1"/>
              <a:t>Cabannes</a:t>
            </a:r>
            <a:r>
              <a:rPr lang="fr-FR" sz="1100" dirty="0"/>
              <a:t> 2019</a:t>
            </a:r>
          </a:p>
        </p:txBody>
      </p:sp>
      <p:sp>
        <p:nvSpPr>
          <p:cNvPr id="13" name="Espace réservé du contenu 2">
            <a:extLst>
              <a:ext uri="{FF2B5EF4-FFF2-40B4-BE49-F238E27FC236}">
                <a16:creationId xmlns:a16="http://schemas.microsoft.com/office/drawing/2014/main" id="{FD610770-DC9F-EE46-A589-44253F396CFC}"/>
              </a:ext>
            </a:extLst>
          </p:cNvPr>
          <p:cNvSpPr txBox="1">
            <a:spLocks/>
          </p:cNvSpPr>
          <p:nvPr/>
        </p:nvSpPr>
        <p:spPr>
          <a:xfrm>
            <a:off x="5157278" y="1389579"/>
            <a:ext cx="1894143" cy="5778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400" b="1" dirty="0"/>
              <a:t>Citoyen·ne·s</a:t>
            </a:r>
          </a:p>
          <a:p>
            <a:pPr marL="0" indent="0">
              <a:buFont typeface="Arial" panose="020B0604020202020204" pitchFamily="34" charset="0"/>
              <a:buNone/>
            </a:pPr>
            <a:endParaRPr lang="fr-FR" dirty="0"/>
          </a:p>
        </p:txBody>
      </p:sp>
      <p:sp>
        <p:nvSpPr>
          <p:cNvPr id="15" name="Espace réservé du contenu 2">
            <a:extLst>
              <a:ext uri="{FF2B5EF4-FFF2-40B4-BE49-F238E27FC236}">
                <a16:creationId xmlns:a16="http://schemas.microsoft.com/office/drawing/2014/main" id="{D2616673-8C61-AF4B-97BC-4CE2AB099C95}"/>
              </a:ext>
            </a:extLst>
          </p:cNvPr>
          <p:cNvSpPr txBox="1">
            <a:spLocks/>
          </p:cNvSpPr>
          <p:nvPr/>
        </p:nvSpPr>
        <p:spPr>
          <a:xfrm>
            <a:off x="1368933" y="4547242"/>
            <a:ext cx="2346180" cy="5778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400" b="1" dirty="0"/>
              <a:t>Elu·e·s politiques</a:t>
            </a:r>
          </a:p>
          <a:p>
            <a:pPr marL="0" indent="0">
              <a:buFont typeface="Arial" panose="020B0604020202020204" pitchFamily="34" charset="0"/>
              <a:buNone/>
            </a:pPr>
            <a:endParaRPr lang="fr-FR" dirty="0"/>
          </a:p>
        </p:txBody>
      </p:sp>
      <p:sp>
        <p:nvSpPr>
          <p:cNvPr id="16" name="Espace réservé du contenu 2">
            <a:extLst>
              <a:ext uri="{FF2B5EF4-FFF2-40B4-BE49-F238E27FC236}">
                <a16:creationId xmlns:a16="http://schemas.microsoft.com/office/drawing/2014/main" id="{1B7C233F-824A-8B49-81D9-D39CF0A80481}"/>
              </a:ext>
            </a:extLst>
          </p:cNvPr>
          <p:cNvSpPr txBox="1">
            <a:spLocks/>
          </p:cNvSpPr>
          <p:nvPr/>
        </p:nvSpPr>
        <p:spPr>
          <a:xfrm>
            <a:off x="8151490" y="4463854"/>
            <a:ext cx="2462722" cy="8336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2400" b="1" dirty="0" err="1"/>
              <a:t>Agent·e·s</a:t>
            </a:r>
            <a:r>
              <a:rPr lang="fr-FR" sz="2400" b="1" dirty="0"/>
              <a:t>             de la commune</a:t>
            </a:r>
          </a:p>
          <a:p>
            <a:pPr marL="0" indent="0">
              <a:buFont typeface="Arial" panose="020B0604020202020204" pitchFamily="34" charset="0"/>
              <a:buNone/>
            </a:pPr>
            <a:endParaRPr lang="fr-FR" sz="2400" dirty="0"/>
          </a:p>
        </p:txBody>
      </p:sp>
      <p:cxnSp>
        <p:nvCxnSpPr>
          <p:cNvPr id="17" name="Connecteur droit avec flèche 16">
            <a:extLst>
              <a:ext uri="{FF2B5EF4-FFF2-40B4-BE49-F238E27FC236}">
                <a16:creationId xmlns:a16="http://schemas.microsoft.com/office/drawing/2014/main" id="{523FCCB9-F714-C64B-AD6B-BBA719F445B9}"/>
              </a:ext>
            </a:extLst>
          </p:cNvPr>
          <p:cNvCxnSpPr/>
          <p:nvPr/>
        </p:nvCxnSpPr>
        <p:spPr>
          <a:xfrm>
            <a:off x="6347012" y="1823557"/>
            <a:ext cx="1667435" cy="2745336"/>
          </a:xfrm>
          <a:prstGeom prst="straightConnector1">
            <a:avLst/>
          </a:prstGeom>
          <a:ln w="5715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Connecteur droit avec flèche 17">
            <a:extLst>
              <a:ext uri="{FF2B5EF4-FFF2-40B4-BE49-F238E27FC236}">
                <a16:creationId xmlns:a16="http://schemas.microsoft.com/office/drawing/2014/main" id="{24AAD9DC-36BC-CE47-B4A4-D655B17B34E3}"/>
              </a:ext>
            </a:extLst>
          </p:cNvPr>
          <p:cNvCxnSpPr>
            <a:cxnSpLocks/>
          </p:cNvCxnSpPr>
          <p:nvPr/>
        </p:nvCxnSpPr>
        <p:spPr>
          <a:xfrm flipH="1">
            <a:off x="3918815" y="1823557"/>
            <a:ext cx="1885776" cy="2723685"/>
          </a:xfrm>
          <a:prstGeom prst="straightConnector1">
            <a:avLst/>
          </a:prstGeom>
          <a:ln w="571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Connecteur droit avec flèche 19">
            <a:extLst>
              <a:ext uri="{FF2B5EF4-FFF2-40B4-BE49-F238E27FC236}">
                <a16:creationId xmlns:a16="http://schemas.microsoft.com/office/drawing/2014/main" id="{33F9F2F1-E53E-3647-B062-FC64229A9479}"/>
              </a:ext>
            </a:extLst>
          </p:cNvPr>
          <p:cNvCxnSpPr>
            <a:cxnSpLocks/>
          </p:cNvCxnSpPr>
          <p:nvPr/>
        </p:nvCxnSpPr>
        <p:spPr>
          <a:xfrm>
            <a:off x="3813811" y="4859036"/>
            <a:ext cx="4248032" cy="21651"/>
          </a:xfrm>
          <a:prstGeom prst="straightConnector1">
            <a:avLst/>
          </a:prstGeom>
          <a:ln w="57150">
            <a:solidFill>
              <a:srgbClr val="3292AA"/>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Espace réservé du contenu 2">
            <a:extLst>
              <a:ext uri="{FF2B5EF4-FFF2-40B4-BE49-F238E27FC236}">
                <a16:creationId xmlns:a16="http://schemas.microsoft.com/office/drawing/2014/main" id="{E400774F-9E23-BA4A-9BEC-C0C1A3D537B9}"/>
              </a:ext>
            </a:extLst>
          </p:cNvPr>
          <p:cNvSpPr txBox="1">
            <a:spLocks/>
          </p:cNvSpPr>
          <p:nvPr/>
        </p:nvSpPr>
        <p:spPr>
          <a:xfrm>
            <a:off x="7511012" y="2827202"/>
            <a:ext cx="3592197"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92D050"/>
              </a:buClr>
              <a:buSzPct val="110000"/>
              <a:buFont typeface="Wingdings" pitchFamily="2" charset="2"/>
              <a:buChar char="§"/>
            </a:pPr>
            <a:r>
              <a:rPr lang="fr-FR" sz="2400" i="1" dirty="0">
                <a:solidFill>
                  <a:srgbClr val="92D050"/>
                </a:solidFill>
              </a:rPr>
              <a:t>Gèrent les projets</a:t>
            </a:r>
          </a:p>
          <a:p>
            <a:pPr marL="0" indent="0">
              <a:buFont typeface="Arial" panose="020B0604020202020204" pitchFamily="34" charset="0"/>
              <a:buNone/>
            </a:pPr>
            <a:endParaRPr lang="fr-FR" dirty="0"/>
          </a:p>
        </p:txBody>
      </p:sp>
      <p:sp>
        <p:nvSpPr>
          <p:cNvPr id="23" name="Espace réservé du contenu 2">
            <a:extLst>
              <a:ext uri="{FF2B5EF4-FFF2-40B4-BE49-F238E27FC236}">
                <a16:creationId xmlns:a16="http://schemas.microsoft.com/office/drawing/2014/main" id="{10F4C456-3D42-FA42-B156-5B991B6A6D79}"/>
              </a:ext>
            </a:extLst>
          </p:cNvPr>
          <p:cNvSpPr txBox="1">
            <a:spLocks/>
          </p:cNvSpPr>
          <p:nvPr/>
        </p:nvSpPr>
        <p:spPr>
          <a:xfrm>
            <a:off x="4308250" y="5177989"/>
            <a:ext cx="3592197"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3292AA"/>
              </a:buClr>
              <a:buSzPct val="110000"/>
              <a:buFont typeface="Wingdings" pitchFamily="2" charset="2"/>
              <a:buChar char="§"/>
            </a:pPr>
            <a:r>
              <a:rPr lang="fr-FR" sz="2400" i="1" dirty="0">
                <a:solidFill>
                  <a:srgbClr val="3292AA"/>
                </a:solidFill>
              </a:rPr>
              <a:t>Revoient les procédures et timings</a:t>
            </a:r>
            <a:endParaRPr lang="fr-FR" dirty="0">
              <a:solidFill>
                <a:srgbClr val="3292AA"/>
              </a:solidFill>
            </a:endParaRPr>
          </a:p>
        </p:txBody>
      </p:sp>
      <p:sp>
        <p:nvSpPr>
          <p:cNvPr id="24" name="Espace réservé du contenu 2">
            <a:extLst>
              <a:ext uri="{FF2B5EF4-FFF2-40B4-BE49-F238E27FC236}">
                <a16:creationId xmlns:a16="http://schemas.microsoft.com/office/drawing/2014/main" id="{E4ACDC69-4115-2044-9FB2-927BA9275F38}"/>
              </a:ext>
            </a:extLst>
          </p:cNvPr>
          <p:cNvSpPr txBox="1">
            <a:spLocks/>
          </p:cNvSpPr>
          <p:nvPr/>
        </p:nvSpPr>
        <p:spPr>
          <a:xfrm>
            <a:off x="7511012" y="858680"/>
            <a:ext cx="4581893" cy="14295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92D050"/>
              </a:buClr>
              <a:buSzPct val="110000"/>
              <a:buNone/>
            </a:pPr>
            <a:r>
              <a:rPr lang="fr-FR" sz="2200" i="1" dirty="0">
                <a:solidFill>
                  <a:schemeClr val="tx1">
                    <a:lumMod val="50000"/>
                    <a:lumOff val="50000"/>
                  </a:schemeClr>
                </a:solidFill>
              </a:rPr>
              <a:t>Se familiarisent avec :</a:t>
            </a:r>
          </a:p>
          <a:p>
            <a:pPr>
              <a:spcBef>
                <a:spcPts val="0"/>
              </a:spcBef>
              <a:buClr>
                <a:srgbClr val="92D050"/>
              </a:buClr>
              <a:buSzPct val="110000"/>
            </a:pPr>
            <a:r>
              <a:rPr lang="fr-FR" sz="2200" i="1" dirty="0">
                <a:solidFill>
                  <a:schemeClr val="tx1">
                    <a:lumMod val="50000"/>
                    <a:lumOff val="50000"/>
                  </a:schemeClr>
                </a:solidFill>
              </a:rPr>
              <a:t>les finances publiques,</a:t>
            </a:r>
          </a:p>
          <a:p>
            <a:pPr>
              <a:spcBef>
                <a:spcPts val="0"/>
              </a:spcBef>
              <a:buClr>
                <a:srgbClr val="92D050"/>
              </a:buClr>
              <a:buSzPct val="110000"/>
            </a:pPr>
            <a:r>
              <a:rPr lang="fr-FR" sz="2200" i="1" dirty="0">
                <a:solidFill>
                  <a:schemeClr val="tx1">
                    <a:lumMod val="50000"/>
                    <a:lumOff val="50000"/>
                  </a:schemeClr>
                </a:solidFill>
              </a:rPr>
              <a:t>la délibération </a:t>
            </a:r>
          </a:p>
          <a:p>
            <a:pPr>
              <a:spcBef>
                <a:spcPts val="0"/>
              </a:spcBef>
              <a:buClr>
                <a:srgbClr val="92D050"/>
              </a:buClr>
              <a:buSzPct val="110000"/>
            </a:pPr>
            <a:r>
              <a:rPr lang="fr-FR" sz="2200" i="1" dirty="0">
                <a:solidFill>
                  <a:schemeClr val="tx1">
                    <a:lumMod val="50000"/>
                    <a:lumOff val="50000"/>
                  </a:schemeClr>
                </a:solidFill>
              </a:rPr>
              <a:t>et les enjeux locaux</a:t>
            </a:r>
          </a:p>
          <a:p>
            <a:pPr marL="0" indent="0">
              <a:buFont typeface="Arial" panose="020B0604020202020204" pitchFamily="34" charset="0"/>
              <a:buNone/>
            </a:pPr>
            <a:endParaRPr lang="fr-FR" dirty="0"/>
          </a:p>
        </p:txBody>
      </p:sp>
      <p:sp>
        <p:nvSpPr>
          <p:cNvPr id="25" name="Espace réservé du contenu 2">
            <a:extLst>
              <a:ext uri="{FF2B5EF4-FFF2-40B4-BE49-F238E27FC236}">
                <a16:creationId xmlns:a16="http://schemas.microsoft.com/office/drawing/2014/main" id="{53D7A556-2E72-8642-9D8C-7B1922404EC4}"/>
              </a:ext>
            </a:extLst>
          </p:cNvPr>
          <p:cNvSpPr txBox="1">
            <a:spLocks/>
          </p:cNvSpPr>
          <p:nvPr/>
        </p:nvSpPr>
        <p:spPr>
          <a:xfrm>
            <a:off x="217478" y="5371316"/>
            <a:ext cx="3220462" cy="14295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92D050"/>
              </a:buClr>
              <a:buSzPct val="110000"/>
              <a:buNone/>
            </a:pPr>
            <a:r>
              <a:rPr lang="fr-FR" sz="2200" i="1" dirty="0">
                <a:solidFill>
                  <a:schemeClr val="tx1">
                    <a:lumMod val="50000"/>
                    <a:lumOff val="50000"/>
                  </a:schemeClr>
                </a:solidFill>
              </a:rPr>
              <a:t>Se confrontent à d’autres logiques et regards pour décider </a:t>
            </a:r>
          </a:p>
          <a:p>
            <a:pPr marL="0" indent="0">
              <a:buFont typeface="Arial" panose="020B0604020202020204" pitchFamily="34" charset="0"/>
              <a:buNone/>
            </a:pPr>
            <a:endParaRPr lang="fr-FR" dirty="0"/>
          </a:p>
        </p:txBody>
      </p:sp>
      <p:sp>
        <p:nvSpPr>
          <p:cNvPr id="27" name="Espace réservé du contenu 2">
            <a:extLst>
              <a:ext uri="{FF2B5EF4-FFF2-40B4-BE49-F238E27FC236}">
                <a16:creationId xmlns:a16="http://schemas.microsoft.com/office/drawing/2014/main" id="{E696CEA9-A783-2844-B818-FE76D2DA51AD}"/>
              </a:ext>
            </a:extLst>
          </p:cNvPr>
          <p:cNvSpPr txBox="1">
            <a:spLocks/>
          </p:cNvSpPr>
          <p:nvPr/>
        </p:nvSpPr>
        <p:spPr>
          <a:xfrm>
            <a:off x="8540926" y="5284879"/>
            <a:ext cx="3551980" cy="142950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Clr>
                <a:srgbClr val="92D050"/>
              </a:buClr>
              <a:buSzPct val="110000"/>
              <a:buNone/>
            </a:pPr>
            <a:r>
              <a:rPr lang="fr-FR" sz="2200" i="1" dirty="0">
                <a:solidFill>
                  <a:schemeClr val="tx1">
                    <a:lumMod val="50000"/>
                    <a:lumOff val="50000"/>
                  </a:schemeClr>
                </a:solidFill>
              </a:rPr>
              <a:t>Mettent en œuvre des projets pensés à partir d’un regard citoyen</a:t>
            </a:r>
          </a:p>
          <a:p>
            <a:pPr marL="0" indent="0">
              <a:buFont typeface="Arial" panose="020B0604020202020204" pitchFamily="34" charset="0"/>
              <a:buNone/>
            </a:pPr>
            <a:endParaRPr lang="fr-FR" dirty="0"/>
          </a:p>
        </p:txBody>
      </p:sp>
    </p:spTree>
    <p:extLst>
      <p:ext uri="{BB962C8B-B14F-4D97-AF65-F5344CB8AC3E}">
        <p14:creationId xmlns:p14="http://schemas.microsoft.com/office/powerpoint/2010/main" val="2058973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Image 3" descr="logoperif172.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8415" y="239714"/>
            <a:ext cx="3375025" cy="3376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re 4"/>
          <p:cNvSpPr>
            <a:spLocks noGrp="1"/>
          </p:cNvSpPr>
          <p:nvPr>
            <p:ph type="ctrTitle"/>
          </p:nvPr>
        </p:nvSpPr>
        <p:spPr>
          <a:xfrm>
            <a:off x="4505500" y="24799"/>
            <a:ext cx="7198821" cy="3956186"/>
          </a:xfrm>
        </p:spPr>
        <p:txBody>
          <a:bodyPr>
            <a:normAutofit/>
          </a:bodyPr>
          <a:lstStyle/>
          <a:p>
            <a:pPr>
              <a:spcBef>
                <a:spcPts val="1800"/>
              </a:spcBef>
              <a:defRPr/>
            </a:pPr>
            <a:r>
              <a:rPr lang="fr-BE" sz="2400" dirty="0">
                <a:solidFill>
                  <a:schemeClr val="bg1">
                    <a:lumMod val="50000"/>
                  </a:schemeClr>
                </a:solidFill>
              </a:rPr>
              <a:t>Association née en 1998 </a:t>
            </a:r>
            <a:br>
              <a:rPr lang="fr-BE" sz="2400" dirty="0">
                <a:solidFill>
                  <a:schemeClr val="bg1">
                    <a:lumMod val="50000"/>
                  </a:schemeClr>
                </a:solidFill>
              </a:rPr>
            </a:br>
            <a:r>
              <a:rPr lang="fr-BE" sz="2400" dirty="0">
                <a:solidFill>
                  <a:schemeClr val="bg1">
                    <a:lumMod val="50000"/>
                  </a:schemeClr>
                </a:solidFill>
              </a:rPr>
              <a:t>à partir d’expériences à Fortaleza, Brésil</a:t>
            </a:r>
            <a:br>
              <a:rPr lang="fr-BE" sz="1600" dirty="0"/>
            </a:br>
            <a:br>
              <a:rPr lang="fr-BE" sz="1600" dirty="0"/>
            </a:br>
            <a:r>
              <a:rPr lang="fr-BE" sz="3200" b="1" dirty="0">
                <a:solidFill>
                  <a:schemeClr val="accent2"/>
                </a:solidFill>
              </a:rPr>
              <a:t>Participation citoyenne et </a:t>
            </a:r>
            <a:br>
              <a:rPr lang="fr-BE" sz="3200" b="1" dirty="0">
                <a:solidFill>
                  <a:schemeClr val="accent2"/>
                </a:solidFill>
              </a:rPr>
            </a:br>
            <a:r>
              <a:rPr lang="fr-BE" sz="3200" b="1" dirty="0">
                <a:solidFill>
                  <a:schemeClr val="accent2"/>
                </a:solidFill>
              </a:rPr>
              <a:t>démocratie participative</a:t>
            </a:r>
            <a:br>
              <a:rPr lang="fr-BE" sz="2800" b="1" dirty="0"/>
            </a:br>
            <a:br>
              <a:rPr lang="fr-BE" sz="2800" b="1" dirty="0">
                <a:solidFill>
                  <a:schemeClr val="bg1">
                    <a:lumMod val="50000"/>
                  </a:schemeClr>
                </a:solidFill>
              </a:rPr>
            </a:br>
            <a:r>
              <a:rPr lang="fr-BE" sz="2800" b="1" dirty="0">
                <a:solidFill>
                  <a:schemeClr val="bg1">
                    <a:lumMod val="50000"/>
                  </a:schemeClr>
                </a:solidFill>
                <a:sym typeface="Wingdings" pitchFamily="2" charset="2"/>
              </a:rPr>
              <a:t> </a:t>
            </a:r>
            <a:r>
              <a:rPr lang="fr-BE" sz="2800" b="1" dirty="0">
                <a:solidFill>
                  <a:schemeClr val="bg1">
                    <a:lumMod val="50000"/>
                  </a:schemeClr>
                </a:solidFill>
              </a:rPr>
              <a:t>Faire collaborer des expertises diverses</a:t>
            </a:r>
            <a:br>
              <a:rPr lang="fr-BE" sz="2800" b="1" dirty="0">
                <a:solidFill>
                  <a:schemeClr val="bg1">
                    <a:lumMod val="50000"/>
                  </a:schemeClr>
                </a:solidFill>
              </a:rPr>
            </a:br>
            <a:r>
              <a:rPr lang="fr-BE" sz="2800" b="1" dirty="0">
                <a:solidFill>
                  <a:schemeClr val="bg1">
                    <a:lumMod val="50000"/>
                  </a:schemeClr>
                </a:solidFill>
                <a:sym typeface="Wingdings" pitchFamily="2" charset="2"/>
              </a:rPr>
              <a:t> </a:t>
            </a:r>
            <a:r>
              <a:rPr lang="fr-BE" sz="2800" b="1" dirty="0">
                <a:solidFill>
                  <a:schemeClr val="bg1">
                    <a:lumMod val="50000"/>
                  </a:schemeClr>
                </a:solidFill>
              </a:rPr>
              <a:t>Ouvrir les espaces de prise de décision au regard et à la voix des citoyen·ne·s</a:t>
            </a:r>
            <a:endParaRPr lang="fr-BE" sz="2800" dirty="0">
              <a:solidFill>
                <a:schemeClr val="bg1">
                  <a:lumMod val="50000"/>
                </a:schemeClr>
              </a:solidFill>
            </a:endParaRPr>
          </a:p>
        </p:txBody>
      </p:sp>
      <p:pic>
        <p:nvPicPr>
          <p:cNvPr id="7" name="Espace réservé du contenu 8">
            <a:extLst>
              <a:ext uri="{FF2B5EF4-FFF2-40B4-BE49-F238E27FC236}">
                <a16:creationId xmlns:a16="http://schemas.microsoft.com/office/drawing/2014/main" id="{C1D7070E-B726-EF4B-89BF-4B733F80034A}"/>
              </a:ext>
            </a:extLst>
          </p:cNvPr>
          <p:cNvPicPr>
            <a:picLocks noChangeAspect="1"/>
          </p:cNvPicPr>
          <p:nvPr/>
        </p:nvPicPr>
        <p:blipFill>
          <a:blip r:embed="rId4"/>
          <a:stretch>
            <a:fillRect/>
          </a:stretch>
        </p:blipFill>
        <p:spPr>
          <a:xfrm>
            <a:off x="4782155" y="4184586"/>
            <a:ext cx="7199381" cy="2523107"/>
          </a:xfrm>
          <a:prstGeom prst="rect">
            <a:avLst/>
          </a:prstGeom>
        </p:spPr>
      </p:pic>
      <p:sp>
        <p:nvSpPr>
          <p:cNvPr id="2" name="ZoneTexte 1">
            <a:extLst>
              <a:ext uri="{FF2B5EF4-FFF2-40B4-BE49-F238E27FC236}">
                <a16:creationId xmlns:a16="http://schemas.microsoft.com/office/drawing/2014/main" id="{140E0C4D-247B-534B-B5A1-4352C30E886F}"/>
              </a:ext>
            </a:extLst>
          </p:cNvPr>
          <p:cNvSpPr txBox="1"/>
          <p:nvPr/>
        </p:nvSpPr>
        <p:spPr>
          <a:xfrm>
            <a:off x="227307" y="4184586"/>
            <a:ext cx="4317240" cy="2308324"/>
          </a:xfrm>
          <a:prstGeom prst="rect">
            <a:avLst/>
          </a:prstGeom>
          <a:noFill/>
        </p:spPr>
        <p:txBody>
          <a:bodyPr wrap="square" rtlCol="0">
            <a:spAutoFit/>
          </a:bodyPr>
          <a:lstStyle/>
          <a:p>
            <a:pPr marL="285750" indent="-285750">
              <a:buFont typeface="Arial" panose="020B0604020202020204" pitchFamily="34" charset="0"/>
              <a:buChar char="•"/>
            </a:pPr>
            <a:r>
              <a:rPr lang="fr-FR" dirty="0">
                <a:solidFill>
                  <a:schemeClr val="bg1">
                    <a:lumMod val="50000"/>
                  </a:schemeClr>
                </a:solidFill>
              </a:rPr>
              <a:t>Collaboration avec des collectifs citoyens et soutien de </a:t>
            </a:r>
            <a:r>
              <a:rPr lang="fr-FR" dirty="0" err="1">
                <a:solidFill>
                  <a:schemeClr val="bg1">
                    <a:lumMod val="50000"/>
                  </a:schemeClr>
                </a:solidFill>
              </a:rPr>
              <a:t>professionnel·le·s</a:t>
            </a:r>
            <a:r>
              <a:rPr lang="fr-FR" dirty="0">
                <a:solidFill>
                  <a:schemeClr val="bg1">
                    <a:lumMod val="50000"/>
                  </a:schemeClr>
                </a:solidFill>
              </a:rPr>
              <a:t> associatifs en Belgique (FWB – Education Permanente) et en Amérique latine</a:t>
            </a:r>
          </a:p>
          <a:p>
            <a:endParaRPr lang="fr-FR" dirty="0">
              <a:solidFill>
                <a:schemeClr val="bg1">
                  <a:lumMod val="50000"/>
                </a:schemeClr>
              </a:solidFill>
            </a:endParaRPr>
          </a:p>
          <a:p>
            <a:pPr marL="285750" indent="-285750">
              <a:buFont typeface="Arial" panose="020B0604020202020204" pitchFamily="34" charset="0"/>
              <a:buChar char="•"/>
            </a:pPr>
            <a:r>
              <a:rPr lang="fr-FR" dirty="0">
                <a:solidFill>
                  <a:schemeClr val="bg1">
                    <a:lumMod val="50000"/>
                  </a:schemeClr>
                </a:solidFill>
              </a:rPr>
              <a:t>Travail avec des institutions publiques et pouvoirs publics pour la mise en œuvre de démarches participatives</a:t>
            </a:r>
          </a:p>
        </p:txBody>
      </p:sp>
    </p:spTree>
    <p:extLst>
      <p:ext uri="{BB962C8B-B14F-4D97-AF65-F5344CB8AC3E}">
        <p14:creationId xmlns:p14="http://schemas.microsoft.com/office/powerpoint/2010/main" val="7796399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048AFCAE-807C-BF46-B4A8-84B7C0CAC8DE}"/>
              </a:ext>
            </a:extLst>
          </p:cNvPr>
          <p:cNvSpPr>
            <a:spLocks noGrp="1"/>
          </p:cNvSpPr>
          <p:nvPr>
            <p:ph idx="1"/>
          </p:nvPr>
        </p:nvSpPr>
        <p:spPr>
          <a:xfrm>
            <a:off x="445994" y="726140"/>
            <a:ext cx="11300011" cy="5925671"/>
          </a:xfrm>
        </p:spPr>
        <p:txBody>
          <a:bodyPr>
            <a:normAutofit/>
          </a:bodyPr>
          <a:lstStyle/>
          <a:p>
            <a:pPr marL="0" indent="0">
              <a:buNone/>
            </a:pPr>
            <a:r>
              <a:rPr lang="fr-FR" dirty="0"/>
              <a:t>Pour nous, le Budget Participatif (avec un grand B et un grand P) est parmi les </a:t>
            </a:r>
            <a:r>
              <a:rPr lang="fr-FR" b="1" dirty="0"/>
              <a:t>dispositifs de participation les plus endurants et durables</a:t>
            </a:r>
            <a:r>
              <a:rPr lang="fr-FR" dirty="0"/>
              <a:t>. </a:t>
            </a:r>
          </a:p>
          <a:p>
            <a:pPr marL="0" indent="0">
              <a:buNone/>
            </a:pPr>
            <a:r>
              <a:rPr lang="fr-FR" dirty="0"/>
              <a:t>D’une part, il permet </a:t>
            </a:r>
            <a:r>
              <a:rPr lang="fr-FR" b="1" dirty="0"/>
              <a:t>d’aborder des enjeux réels et significatifs </a:t>
            </a:r>
            <a:r>
              <a:rPr lang="fr-FR" dirty="0"/>
              <a:t>en termes d’orientation politique et de développement sociétal. </a:t>
            </a:r>
          </a:p>
          <a:p>
            <a:pPr marL="0" indent="0">
              <a:buNone/>
            </a:pPr>
            <a:r>
              <a:rPr lang="fr-FR" dirty="0"/>
              <a:t>D’autre part, il produit des </a:t>
            </a:r>
            <a:r>
              <a:rPr lang="fr-FR" b="1" dirty="0"/>
              <a:t>résultats concrets, à court ou moyen terme</a:t>
            </a:r>
            <a:r>
              <a:rPr lang="fr-FR" dirty="0"/>
              <a:t>, grâce à des actions/projets financés pour les personnes concernées. </a:t>
            </a:r>
          </a:p>
          <a:p>
            <a:pPr marL="0" indent="0">
              <a:buNone/>
            </a:pPr>
            <a:r>
              <a:rPr lang="fr-FR" dirty="0"/>
              <a:t>Enfin, l’évaluation annuelle du dispositif et la possibilité de repenser les règles de fonctionnement en font un </a:t>
            </a:r>
            <a:r>
              <a:rPr lang="fr-FR" b="1" dirty="0"/>
              <a:t>dispositif très résilient </a:t>
            </a:r>
            <a:r>
              <a:rPr lang="fr-FR" dirty="0"/>
              <a:t>qui évolue et s’adapte au fil des ans, rebondissant sur ses lacunes et profitant de l’intelligence collective pour se réinventer. </a:t>
            </a:r>
          </a:p>
          <a:p>
            <a:pPr marL="0" indent="0">
              <a:buNone/>
            </a:pPr>
            <a:r>
              <a:rPr lang="fr-FR" dirty="0"/>
              <a:t>Pour finir, il répond concrètement à un défi de </a:t>
            </a:r>
            <a:r>
              <a:rPr lang="fr-FR" b="1" dirty="0"/>
              <a:t>rapprocher les citoyen·ne·s, fonctionnaires et élu·e·s politiques</a:t>
            </a:r>
            <a:r>
              <a:rPr lang="fr-FR" dirty="0"/>
              <a:t>, et se solde fréquemment par </a:t>
            </a:r>
            <a:r>
              <a:rPr lang="fr-FR" b="1" dirty="0"/>
              <a:t>une meilleure compréhension mutuelle </a:t>
            </a:r>
            <a:r>
              <a:rPr lang="fr-FR" dirty="0"/>
              <a:t>et </a:t>
            </a:r>
            <a:r>
              <a:rPr lang="fr-FR" b="1" dirty="0"/>
              <a:t>plus de tolérance</a:t>
            </a:r>
            <a:r>
              <a:rPr lang="fr-FR" dirty="0"/>
              <a:t>.</a:t>
            </a:r>
            <a:endParaRPr lang="fr-BE" dirty="0"/>
          </a:p>
          <a:p>
            <a:endParaRPr lang="fr-FR" dirty="0"/>
          </a:p>
        </p:txBody>
      </p:sp>
      <p:sp>
        <p:nvSpPr>
          <p:cNvPr id="4" name="Titre 1">
            <a:extLst>
              <a:ext uri="{FF2B5EF4-FFF2-40B4-BE49-F238E27FC236}">
                <a16:creationId xmlns:a16="http://schemas.microsoft.com/office/drawing/2014/main" id="{518AC41C-7515-7C46-81C7-917FBF536D70}"/>
              </a:ext>
            </a:extLst>
          </p:cNvPr>
          <p:cNvSpPr txBox="1">
            <a:spLocks/>
          </p:cNvSpPr>
          <p:nvPr/>
        </p:nvSpPr>
        <p:spPr>
          <a:xfrm>
            <a:off x="0" y="1"/>
            <a:ext cx="12192000" cy="7261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rgbClr val="FF0000"/>
                </a:solidFill>
              </a:rPr>
              <a:t>La vision de Periferia</a:t>
            </a:r>
          </a:p>
        </p:txBody>
      </p:sp>
    </p:spTree>
    <p:extLst>
      <p:ext uri="{BB962C8B-B14F-4D97-AF65-F5344CB8AC3E}">
        <p14:creationId xmlns:p14="http://schemas.microsoft.com/office/powerpoint/2010/main" val="33148879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C1AE15-F568-A44A-97DA-9D127F48BF6B}"/>
              </a:ext>
            </a:extLst>
          </p:cNvPr>
          <p:cNvSpPr>
            <a:spLocks noGrp="1"/>
          </p:cNvSpPr>
          <p:nvPr>
            <p:ph idx="1"/>
          </p:nvPr>
        </p:nvSpPr>
        <p:spPr>
          <a:xfrm>
            <a:off x="110280" y="873856"/>
            <a:ext cx="10516155" cy="570897"/>
          </a:xfrm>
        </p:spPr>
        <p:txBody>
          <a:bodyPr>
            <a:normAutofit/>
          </a:bodyPr>
          <a:lstStyle/>
          <a:p>
            <a:pPr marL="0" indent="0">
              <a:buNone/>
            </a:pPr>
            <a:r>
              <a:rPr lang="fr-FR" dirty="0">
                <a:sym typeface="Wingdings" pitchFamily="2" charset="2"/>
              </a:rPr>
              <a:t> </a:t>
            </a:r>
            <a:r>
              <a:rPr lang="fr-FR" dirty="0"/>
              <a:t>Base de données « Budgets Participatifs » sur </a:t>
            </a:r>
            <a:r>
              <a:rPr lang="fr-FR" dirty="0" err="1"/>
              <a:t>www.periferia.be</a:t>
            </a:r>
            <a:endParaRPr lang="fr-FR" dirty="0"/>
          </a:p>
        </p:txBody>
      </p:sp>
      <p:pic>
        <p:nvPicPr>
          <p:cNvPr id="5" name="Image 4">
            <a:extLst>
              <a:ext uri="{FF2B5EF4-FFF2-40B4-BE49-F238E27FC236}">
                <a16:creationId xmlns:a16="http://schemas.microsoft.com/office/drawing/2014/main" id="{E73D9BDF-7C4A-D44A-BB16-BDA56B8BC22A}"/>
              </a:ext>
            </a:extLst>
          </p:cNvPr>
          <p:cNvPicPr>
            <a:picLocks noChangeAspect="1"/>
          </p:cNvPicPr>
          <p:nvPr/>
        </p:nvPicPr>
        <p:blipFill rotWithShape="1">
          <a:blip r:embed="rId2"/>
          <a:srcRect l="4503" r="6641"/>
          <a:stretch/>
        </p:blipFill>
        <p:spPr>
          <a:xfrm>
            <a:off x="3782295" y="2003612"/>
            <a:ext cx="8215745" cy="469302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Rectangle 5">
            <a:extLst>
              <a:ext uri="{FF2B5EF4-FFF2-40B4-BE49-F238E27FC236}">
                <a16:creationId xmlns:a16="http://schemas.microsoft.com/office/drawing/2014/main" id="{E0535E03-C33F-A947-BC37-5EF52D0AD799}"/>
              </a:ext>
            </a:extLst>
          </p:cNvPr>
          <p:cNvSpPr/>
          <p:nvPr/>
        </p:nvSpPr>
        <p:spPr>
          <a:xfrm>
            <a:off x="206188" y="1948192"/>
            <a:ext cx="3312867" cy="4824398"/>
          </a:xfrm>
          <a:prstGeom prst="rect">
            <a:avLst/>
          </a:prstGeom>
        </p:spPr>
        <p:txBody>
          <a:bodyPr wrap="square">
            <a:spAutoFit/>
          </a:bodyPr>
          <a:lstStyle/>
          <a:p>
            <a:pPr marL="285750" indent="-285750">
              <a:spcBef>
                <a:spcPts val="900"/>
              </a:spcBef>
              <a:buFont typeface="Arial" panose="020B0604020202020204" pitchFamily="34" charset="0"/>
              <a:buChar char="•"/>
            </a:pPr>
            <a:r>
              <a:rPr lang="fr-FR" i="1" dirty="0">
                <a:solidFill>
                  <a:srgbClr val="FF0000"/>
                </a:solidFill>
              </a:rPr>
              <a:t>« </a:t>
            </a:r>
            <a:r>
              <a:rPr lang="fr-FR" i="1" dirty="0" err="1">
                <a:solidFill>
                  <a:srgbClr val="FF0000"/>
                </a:solidFill>
              </a:rPr>
              <a:t>Another</a:t>
            </a:r>
            <a:r>
              <a:rPr lang="fr-FR" i="1" dirty="0">
                <a:solidFill>
                  <a:srgbClr val="FF0000"/>
                </a:solidFill>
              </a:rPr>
              <a:t> city </a:t>
            </a:r>
            <a:r>
              <a:rPr lang="fr-FR" i="1" dirty="0" err="1">
                <a:solidFill>
                  <a:srgbClr val="FF0000"/>
                </a:solidFill>
              </a:rPr>
              <a:t>is</a:t>
            </a:r>
            <a:r>
              <a:rPr lang="fr-FR" i="1" dirty="0">
                <a:solidFill>
                  <a:srgbClr val="FF0000"/>
                </a:solidFill>
              </a:rPr>
              <a:t> possible </a:t>
            </a:r>
            <a:r>
              <a:rPr lang="fr-FR" i="1" dirty="0" err="1">
                <a:solidFill>
                  <a:srgbClr val="FF0000"/>
                </a:solidFill>
              </a:rPr>
              <a:t>with</a:t>
            </a:r>
            <a:r>
              <a:rPr lang="fr-FR" i="1" dirty="0">
                <a:solidFill>
                  <a:srgbClr val="FF0000"/>
                </a:solidFill>
              </a:rPr>
              <a:t> </a:t>
            </a:r>
            <a:r>
              <a:rPr lang="fr-FR" i="1" dirty="0" err="1">
                <a:solidFill>
                  <a:srgbClr val="FF0000"/>
                </a:solidFill>
              </a:rPr>
              <a:t>participatory</a:t>
            </a:r>
            <a:r>
              <a:rPr lang="fr-FR" i="1" dirty="0">
                <a:solidFill>
                  <a:srgbClr val="FF0000"/>
                </a:solidFill>
              </a:rPr>
              <a:t> </a:t>
            </a:r>
            <a:r>
              <a:rPr lang="fr-FR" i="1" dirty="0" err="1">
                <a:solidFill>
                  <a:srgbClr val="FF0000"/>
                </a:solidFill>
              </a:rPr>
              <a:t>budgeting</a:t>
            </a:r>
            <a:r>
              <a:rPr lang="fr-FR" i="1" dirty="0">
                <a:solidFill>
                  <a:srgbClr val="FF0000"/>
                </a:solidFill>
              </a:rPr>
              <a:t> » par Yves </a:t>
            </a:r>
            <a:r>
              <a:rPr lang="fr-FR" i="1" dirty="0" err="1">
                <a:solidFill>
                  <a:srgbClr val="FF0000"/>
                </a:solidFill>
              </a:rPr>
              <a:t>Cabannes</a:t>
            </a:r>
            <a:endParaRPr lang="fr-FR" i="1" dirty="0">
              <a:solidFill>
                <a:srgbClr val="FF0000"/>
              </a:solidFill>
            </a:endParaRPr>
          </a:p>
          <a:p>
            <a:pPr marL="285750" indent="-285750">
              <a:spcBef>
                <a:spcPts val="900"/>
              </a:spcBef>
              <a:buFont typeface="Arial" panose="020B0604020202020204" pitchFamily="34" charset="0"/>
              <a:buChar char="•"/>
            </a:pPr>
            <a:r>
              <a:rPr lang="fr-FR" i="1" dirty="0"/>
              <a:t>« Un budget public réellement participatif, est-ce possible en Belgique ? »</a:t>
            </a:r>
          </a:p>
          <a:p>
            <a:pPr marL="285750" indent="-285750">
              <a:spcBef>
                <a:spcPts val="900"/>
              </a:spcBef>
              <a:buFont typeface="Arial" panose="020B0604020202020204" pitchFamily="34" charset="0"/>
              <a:buChar char="•"/>
            </a:pPr>
            <a:r>
              <a:rPr lang="fr-FR" i="1" dirty="0">
                <a:solidFill>
                  <a:srgbClr val="FF0000"/>
                </a:solidFill>
              </a:rPr>
              <a:t>« 72  questions courantes sur les Budgets Participatifs »</a:t>
            </a:r>
          </a:p>
          <a:p>
            <a:pPr marL="285750" indent="-285750">
              <a:spcBef>
                <a:spcPts val="900"/>
              </a:spcBef>
              <a:buFont typeface="Arial" panose="020B0604020202020204" pitchFamily="34" charset="0"/>
              <a:buChar char="•"/>
            </a:pPr>
            <a:r>
              <a:rPr lang="fr-FR" i="1" dirty="0"/>
              <a:t>« Si nos sous nous étaient contés… », récit d’une expérience d’alphabétisation budgétaire à Anderlecht </a:t>
            </a:r>
            <a:endParaRPr lang="fr-FR" i="1" dirty="0">
              <a:solidFill>
                <a:srgbClr val="FF0000"/>
              </a:solidFill>
            </a:endParaRPr>
          </a:p>
          <a:p>
            <a:pPr marL="285750" indent="-285750">
              <a:spcBef>
                <a:spcPts val="900"/>
              </a:spcBef>
              <a:buFont typeface="Arial" panose="020B0604020202020204" pitchFamily="34" charset="0"/>
              <a:buChar char="•"/>
            </a:pPr>
            <a:r>
              <a:rPr lang="fr-FR" i="1" dirty="0">
                <a:solidFill>
                  <a:srgbClr val="FF0000"/>
                </a:solidFill>
              </a:rPr>
              <a:t>« Une révolution douce », documentaire</a:t>
            </a:r>
          </a:p>
          <a:p>
            <a:pPr marL="285750" indent="-285750">
              <a:spcBef>
                <a:spcPts val="900"/>
              </a:spcBef>
              <a:buFont typeface="Arial" panose="020B0604020202020204" pitchFamily="34" charset="0"/>
              <a:buChar char="•"/>
            </a:pPr>
            <a:r>
              <a:rPr lang="fr-FR" i="1" dirty="0"/>
              <a:t>…</a:t>
            </a:r>
          </a:p>
        </p:txBody>
      </p:sp>
      <p:sp>
        <p:nvSpPr>
          <p:cNvPr id="8" name="Titre 1">
            <a:extLst>
              <a:ext uri="{FF2B5EF4-FFF2-40B4-BE49-F238E27FC236}">
                <a16:creationId xmlns:a16="http://schemas.microsoft.com/office/drawing/2014/main" id="{6F89554A-BC3A-DC4E-85FA-8F339E52D517}"/>
              </a:ext>
            </a:extLst>
          </p:cNvPr>
          <p:cNvSpPr txBox="1">
            <a:spLocks/>
          </p:cNvSpPr>
          <p:nvPr/>
        </p:nvSpPr>
        <p:spPr>
          <a:xfrm>
            <a:off x="0" y="1"/>
            <a:ext cx="12192000" cy="72614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600" b="1" dirty="0">
                <a:solidFill>
                  <a:srgbClr val="FF0000"/>
                </a:solidFill>
              </a:rPr>
              <a:t>Pour aller plus loin…</a:t>
            </a:r>
          </a:p>
        </p:txBody>
      </p:sp>
      <p:pic>
        <p:nvPicPr>
          <p:cNvPr id="7" name="Image 3" descr="logoperif172.jpg">
            <a:extLst>
              <a:ext uri="{FF2B5EF4-FFF2-40B4-BE49-F238E27FC236}">
                <a16:creationId xmlns:a16="http://schemas.microsoft.com/office/drawing/2014/main" id="{6CE9B671-D24E-594A-B0A8-BA1A344A6D91}"/>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 y="6601216"/>
            <a:ext cx="239300" cy="2394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209093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logo_periferia_copier.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446" y="6547544"/>
            <a:ext cx="279100" cy="279100"/>
          </a:xfrm>
          <a:prstGeom prst="rect">
            <a:avLst/>
          </a:prstGeom>
        </p:spPr>
      </p:pic>
      <p:pic>
        <p:nvPicPr>
          <p:cNvPr id="7" name="Espace réservé du contenu 6" descr="logoperif172.jpg"/>
          <p:cNvPicPr>
            <a:picLocks noGrp="1" noChangeAspect="1"/>
          </p:cNvPicPr>
          <p:nvPr>
            <p:ph idx="1"/>
          </p:nvPr>
        </p:nvPicPr>
        <p:blipFill rotWithShape="1">
          <a:blip r:embed="rId4" cstate="email">
            <a:extLst>
              <a:ext uri="{28A0092B-C50C-407E-A947-70E740481C1C}">
                <a14:useLocalDpi xmlns:a14="http://schemas.microsoft.com/office/drawing/2010/main"/>
              </a:ext>
            </a:extLst>
          </a:blip>
          <a:srcRect/>
          <a:stretch/>
        </p:blipFill>
        <p:spPr>
          <a:xfrm>
            <a:off x="456588" y="630987"/>
            <a:ext cx="3359428" cy="2792934"/>
          </a:xfrm>
        </p:spPr>
      </p:pic>
      <p:sp>
        <p:nvSpPr>
          <p:cNvPr id="8" name="ZoneTexte 7"/>
          <p:cNvSpPr txBox="1"/>
          <p:nvPr/>
        </p:nvSpPr>
        <p:spPr>
          <a:xfrm>
            <a:off x="4030158" y="1725203"/>
            <a:ext cx="7715818" cy="1138773"/>
          </a:xfrm>
          <a:prstGeom prst="rect">
            <a:avLst/>
          </a:prstGeom>
          <a:noFill/>
        </p:spPr>
        <p:txBody>
          <a:bodyPr wrap="square" rtlCol="0">
            <a:spAutoFit/>
          </a:bodyPr>
          <a:lstStyle/>
          <a:p>
            <a:pPr algn="ctr"/>
            <a:r>
              <a:rPr lang="fr-FR" sz="3600" b="1" dirty="0">
                <a:solidFill>
                  <a:srgbClr val="FF0000"/>
                </a:solidFill>
              </a:rPr>
              <a:t>Periferia aisbl</a:t>
            </a:r>
          </a:p>
          <a:p>
            <a:pPr algn="ctr"/>
            <a:endParaRPr lang="fr-FR" sz="3200" dirty="0">
              <a:solidFill>
                <a:schemeClr val="bg1">
                  <a:lumMod val="50000"/>
                </a:schemeClr>
              </a:solidFill>
            </a:endParaRPr>
          </a:p>
        </p:txBody>
      </p:sp>
      <p:sp>
        <p:nvSpPr>
          <p:cNvPr id="2" name="Rectangle 1">
            <a:extLst>
              <a:ext uri="{FF2B5EF4-FFF2-40B4-BE49-F238E27FC236}">
                <a16:creationId xmlns:a16="http://schemas.microsoft.com/office/drawing/2014/main" id="{6225A921-796C-004A-A4F1-C0B9C679B1BD}"/>
              </a:ext>
            </a:extLst>
          </p:cNvPr>
          <p:cNvSpPr/>
          <p:nvPr/>
        </p:nvSpPr>
        <p:spPr>
          <a:xfrm>
            <a:off x="4419249" y="2733932"/>
            <a:ext cx="3576918" cy="1785104"/>
          </a:xfrm>
          <a:prstGeom prst="rect">
            <a:avLst/>
          </a:prstGeom>
        </p:spPr>
        <p:txBody>
          <a:bodyPr wrap="square">
            <a:spAutoFit/>
          </a:bodyPr>
          <a:lstStyle/>
          <a:p>
            <a:r>
              <a:rPr lang="fr-FR" sz="2400" dirty="0">
                <a:solidFill>
                  <a:srgbClr val="002060"/>
                </a:solidFill>
              </a:rPr>
              <a:t>Rue de la Colonne 1</a:t>
            </a:r>
          </a:p>
          <a:p>
            <a:r>
              <a:rPr lang="fr-FR" sz="2400" dirty="0">
                <a:solidFill>
                  <a:srgbClr val="002060"/>
                </a:solidFill>
              </a:rPr>
              <a:t>1080 Bruxelles</a:t>
            </a:r>
          </a:p>
          <a:p>
            <a:endParaRPr lang="fr-FR" sz="1400" dirty="0">
              <a:solidFill>
                <a:srgbClr val="002060"/>
              </a:solidFill>
            </a:endParaRPr>
          </a:p>
          <a:p>
            <a:r>
              <a:rPr lang="fr-FR" sz="2400" dirty="0">
                <a:solidFill>
                  <a:srgbClr val="002060"/>
                </a:solidFill>
              </a:rPr>
              <a:t>02/544.07.93 </a:t>
            </a:r>
          </a:p>
          <a:p>
            <a:r>
              <a:rPr lang="fr-FR" sz="2400" dirty="0">
                <a:solidFill>
                  <a:srgbClr val="002060"/>
                </a:solidFill>
                <a:hlinkClick r:id="rId5">
                  <a:extLst>
                    <a:ext uri="{A12FA001-AC4F-418D-AE19-62706E023703}">
                      <ahyp:hlinkClr xmlns:ahyp="http://schemas.microsoft.com/office/drawing/2018/hyperlinkcolor" val="tx"/>
                    </a:ext>
                  </a:extLst>
                </a:hlinkClick>
              </a:rPr>
              <a:t>contact@periferia.be</a:t>
            </a:r>
            <a:r>
              <a:rPr lang="fr-FR" sz="2400" dirty="0">
                <a:solidFill>
                  <a:srgbClr val="002060"/>
                </a:solidFill>
              </a:rPr>
              <a:t> </a:t>
            </a:r>
            <a:endParaRPr lang="fr-FR" sz="2000" dirty="0">
              <a:solidFill>
                <a:srgbClr val="002060"/>
              </a:solidFill>
            </a:endParaRPr>
          </a:p>
        </p:txBody>
      </p:sp>
      <p:sp>
        <p:nvSpPr>
          <p:cNvPr id="5" name="Rectangle 4">
            <a:extLst>
              <a:ext uri="{FF2B5EF4-FFF2-40B4-BE49-F238E27FC236}">
                <a16:creationId xmlns:a16="http://schemas.microsoft.com/office/drawing/2014/main" id="{7AD5C189-1BD7-3842-870B-8C7CFEDE60C4}"/>
              </a:ext>
            </a:extLst>
          </p:cNvPr>
          <p:cNvSpPr/>
          <p:nvPr/>
        </p:nvSpPr>
        <p:spPr>
          <a:xfrm>
            <a:off x="8385258" y="2733932"/>
            <a:ext cx="4821264" cy="1785104"/>
          </a:xfrm>
          <a:prstGeom prst="rect">
            <a:avLst/>
          </a:prstGeom>
        </p:spPr>
        <p:txBody>
          <a:bodyPr wrap="square">
            <a:spAutoFit/>
          </a:bodyPr>
          <a:lstStyle/>
          <a:p>
            <a:r>
              <a:rPr lang="fr-FR" sz="2400" dirty="0">
                <a:solidFill>
                  <a:srgbClr val="002060"/>
                </a:solidFill>
              </a:rPr>
              <a:t>Place l’</a:t>
            </a:r>
            <a:r>
              <a:rPr lang="fr-FR" sz="2400" dirty="0" err="1">
                <a:solidFill>
                  <a:srgbClr val="002060"/>
                </a:solidFill>
              </a:rPr>
              <a:t>Ilon</a:t>
            </a:r>
            <a:r>
              <a:rPr lang="fr-FR" sz="2400" dirty="0">
                <a:solidFill>
                  <a:srgbClr val="002060"/>
                </a:solidFill>
              </a:rPr>
              <a:t> 13</a:t>
            </a:r>
          </a:p>
          <a:p>
            <a:r>
              <a:rPr lang="fr-FR" sz="2400" dirty="0">
                <a:solidFill>
                  <a:srgbClr val="002060"/>
                </a:solidFill>
              </a:rPr>
              <a:t>5000 Namur</a:t>
            </a:r>
          </a:p>
          <a:p>
            <a:endParaRPr lang="fr-FR" sz="1400" dirty="0">
              <a:solidFill>
                <a:srgbClr val="002060"/>
              </a:solidFill>
            </a:endParaRPr>
          </a:p>
          <a:p>
            <a:r>
              <a:rPr lang="fr-FR" sz="2400" dirty="0">
                <a:solidFill>
                  <a:srgbClr val="002060"/>
                </a:solidFill>
              </a:rPr>
              <a:t>0485/40.85.74</a:t>
            </a:r>
          </a:p>
          <a:p>
            <a:r>
              <a:rPr lang="fr-FR" sz="2400" dirty="0">
                <a:solidFill>
                  <a:srgbClr val="002060"/>
                </a:solidFill>
                <a:hlinkClick r:id="rId6">
                  <a:extLst>
                    <a:ext uri="{A12FA001-AC4F-418D-AE19-62706E023703}">
                      <ahyp:hlinkClr xmlns:ahyp="http://schemas.microsoft.com/office/drawing/2018/hyperlinkcolor" val="tx"/>
                    </a:ext>
                  </a:extLst>
                </a:hlinkClick>
              </a:rPr>
              <a:t>fanny@periferia.be </a:t>
            </a:r>
            <a:endParaRPr lang="fr-FR" sz="2400" dirty="0">
              <a:solidFill>
                <a:srgbClr val="002060"/>
              </a:solidFill>
            </a:endParaRPr>
          </a:p>
        </p:txBody>
      </p:sp>
      <p:sp>
        <p:nvSpPr>
          <p:cNvPr id="6" name="Rectangle 5">
            <a:extLst>
              <a:ext uri="{FF2B5EF4-FFF2-40B4-BE49-F238E27FC236}">
                <a16:creationId xmlns:a16="http://schemas.microsoft.com/office/drawing/2014/main" id="{4BF2F1A8-D28C-254B-874A-9A345D85C0EB}"/>
              </a:ext>
            </a:extLst>
          </p:cNvPr>
          <p:cNvSpPr/>
          <p:nvPr/>
        </p:nvSpPr>
        <p:spPr>
          <a:xfrm>
            <a:off x="4651808" y="5112266"/>
            <a:ext cx="6096000" cy="830997"/>
          </a:xfrm>
          <a:prstGeom prst="rect">
            <a:avLst/>
          </a:prstGeom>
        </p:spPr>
        <p:txBody>
          <a:bodyPr>
            <a:spAutoFit/>
          </a:bodyPr>
          <a:lstStyle/>
          <a:p>
            <a:pPr algn="ctr"/>
            <a:r>
              <a:rPr lang="fr-FR" sz="2400" dirty="0">
                <a:solidFill>
                  <a:srgbClr val="002060"/>
                </a:solidFill>
                <a:hlinkClick r:id="rId7">
                  <a:extLst>
                    <a:ext uri="{A12FA001-AC4F-418D-AE19-62706E023703}">
                      <ahyp:hlinkClr xmlns:ahyp="http://schemas.microsoft.com/office/drawing/2018/hyperlinkcolor" val="tx"/>
                    </a:ext>
                  </a:extLst>
                </a:hlinkClick>
              </a:rPr>
              <a:t>www.periferia.be</a:t>
            </a:r>
            <a:endParaRPr lang="fr-FR" sz="2400" dirty="0">
              <a:solidFill>
                <a:srgbClr val="002060"/>
              </a:solidFill>
            </a:endParaRPr>
          </a:p>
          <a:p>
            <a:pPr algn="ctr"/>
            <a:r>
              <a:rPr lang="fr-FR" sz="2400" dirty="0">
                <a:solidFill>
                  <a:srgbClr val="002060"/>
                </a:solidFill>
              </a:rPr>
              <a:t>Facebook : </a:t>
            </a:r>
            <a:r>
              <a:rPr lang="fr-FR" sz="2400" dirty="0">
                <a:solidFill>
                  <a:srgbClr val="002060"/>
                </a:solidFill>
                <a:hlinkClick r:id="rId6">
                  <a:extLst>
                    <a:ext uri="{A12FA001-AC4F-418D-AE19-62706E023703}">
                      <ahyp:hlinkClr xmlns:ahyp="http://schemas.microsoft.com/office/drawing/2018/hyperlinkcolor" val="tx"/>
                    </a:ext>
                  </a:extLst>
                </a:hlinkClick>
              </a:rPr>
              <a:t>@</a:t>
            </a:r>
            <a:r>
              <a:rPr lang="fr-FR" sz="2400" dirty="0" err="1">
                <a:solidFill>
                  <a:srgbClr val="002060"/>
                </a:solidFill>
              </a:rPr>
              <a:t>periferia.aisbl</a:t>
            </a:r>
            <a:endParaRPr lang="fr-FR" sz="2400" dirty="0">
              <a:solidFill>
                <a:srgbClr val="002060"/>
              </a:solidFill>
            </a:endParaRPr>
          </a:p>
        </p:txBody>
      </p:sp>
    </p:spTree>
    <p:extLst>
      <p:ext uri="{BB962C8B-B14F-4D97-AF65-F5344CB8AC3E}">
        <p14:creationId xmlns:p14="http://schemas.microsoft.com/office/powerpoint/2010/main" val="17183341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88AA6F3-DA89-F944-8A5C-EC5F1A57A283}"/>
              </a:ext>
            </a:extLst>
          </p:cNvPr>
          <p:cNvSpPr>
            <a:spLocks noGrp="1"/>
          </p:cNvSpPr>
          <p:nvPr>
            <p:ph type="title"/>
          </p:nvPr>
        </p:nvSpPr>
        <p:spPr>
          <a:xfrm>
            <a:off x="0" y="1"/>
            <a:ext cx="12192000" cy="726140"/>
          </a:xfrm>
        </p:spPr>
        <p:txBody>
          <a:bodyPr>
            <a:normAutofit/>
          </a:bodyPr>
          <a:lstStyle/>
          <a:p>
            <a:r>
              <a:rPr lang="fr-FR" sz="3600" b="1" dirty="0">
                <a:solidFill>
                  <a:srgbClr val="FF0000"/>
                </a:solidFill>
              </a:rPr>
              <a:t>Notre intérêt pour les finances publiques</a:t>
            </a:r>
          </a:p>
        </p:txBody>
      </p:sp>
      <p:sp>
        <p:nvSpPr>
          <p:cNvPr id="4" name="ZoneTexte 3">
            <a:extLst>
              <a:ext uri="{FF2B5EF4-FFF2-40B4-BE49-F238E27FC236}">
                <a16:creationId xmlns:a16="http://schemas.microsoft.com/office/drawing/2014/main" id="{93F92055-F9EC-0B40-AA35-362967C09F69}"/>
              </a:ext>
            </a:extLst>
          </p:cNvPr>
          <p:cNvSpPr txBox="1"/>
          <p:nvPr/>
        </p:nvSpPr>
        <p:spPr>
          <a:xfrm>
            <a:off x="441426" y="1097280"/>
            <a:ext cx="6407948" cy="5632311"/>
          </a:xfrm>
          <a:prstGeom prst="rect">
            <a:avLst/>
          </a:prstGeom>
          <a:noFill/>
        </p:spPr>
        <p:txBody>
          <a:bodyPr wrap="square" rtlCol="0">
            <a:spAutoFit/>
          </a:bodyPr>
          <a:lstStyle/>
          <a:p>
            <a:pPr marL="342900" indent="-342900">
              <a:buFont typeface=".Hiragino Kaku Gothic Interface W3"/>
              <a:buChar char="☞"/>
            </a:pPr>
            <a:r>
              <a:rPr lang="fr-FR" sz="2400" b="1" dirty="0">
                <a:solidFill>
                  <a:srgbClr val="3292AA"/>
                </a:solidFill>
              </a:rPr>
              <a:t>Les finances publiques, une boîte noire à ouvrir… </a:t>
            </a:r>
          </a:p>
          <a:p>
            <a:pPr marL="342900" indent="-342900">
              <a:buFont typeface=".Hiragino Kaku Gothic Interface W3"/>
              <a:buChar char="☞"/>
            </a:pPr>
            <a:endParaRPr lang="fr-FR" sz="2400" b="1" dirty="0">
              <a:solidFill>
                <a:srgbClr val="3292AA"/>
              </a:solidFill>
            </a:endParaRPr>
          </a:p>
          <a:p>
            <a:pPr marL="342900" indent="-342900">
              <a:buFont typeface=".Hiragino Kaku Gothic Interface W3"/>
              <a:buChar char="☞"/>
            </a:pPr>
            <a:r>
              <a:rPr lang="fr-FR" sz="2400" b="1" dirty="0">
                <a:solidFill>
                  <a:srgbClr val="3292AA"/>
                </a:solidFill>
              </a:rPr>
              <a:t>… mais qui demande des clés de compréhension ! </a:t>
            </a:r>
          </a:p>
          <a:p>
            <a:pPr marL="342900" indent="-342900">
              <a:buFont typeface=".Hiragino Kaku Gothic Interface W3"/>
              <a:buChar char="☞"/>
            </a:pPr>
            <a:endParaRPr lang="fr-FR" sz="2400" b="1" dirty="0">
              <a:solidFill>
                <a:srgbClr val="3292AA"/>
              </a:solidFill>
            </a:endParaRPr>
          </a:p>
          <a:p>
            <a:pPr marL="342900" indent="-342900">
              <a:buFont typeface=".Hiragino Kaku Gothic Interface W3"/>
              <a:buChar char="☞"/>
            </a:pPr>
            <a:r>
              <a:rPr lang="fr-FR" sz="2400" b="1" dirty="0">
                <a:solidFill>
                  <a:srgbClr val="3292AA"/>
                </a:solidFill>
              </a:rPr>
              <a:t>Redonner du sens aux chiffres </a:t>
            </a:r>
          </a:p>
          <a:p>
            <a:pPr marL="342900" indent="-342900">
              <a:buFont typeface=".Hiragino Kaku Gothic Interface W3"/>
              <a:buChar char="☞"/>
            </a:pPr>
            <a:endParaRPr lang="fr-FR" sz="2400" b="1" dirty="0">
              <a:solidFill>
                <a:srgbClr val="3292AA"/>
              </a:solidFill>
            </a:endParaRPr>
          </a:p>
          <a:p>
            <a:pPr marL="342900" indent="-342900">
              <a:buFont typeface=".Hiragino Kaku Gothic Interface W3"/>
              <a:buChar char="☞"/>
            </a:pPr>
            <a:r>
              <a:rPr lang="fr-FR" sz="2400" b="1" dirty="0">
                <a:solidFill>
                  <a:srgbClr val="3292AA"/>
                </a:solidFill>
              </a:rPr>
              <a:t>Des politiques et des citoyen·ne·s agissent pour plus de transparence</a:t>
            </a:r>
          </a:p>
          <a:p>
            <a:pPr marL="342900" indent="-342900">
              <a:buFont typeface=".Hiragino Kaku Gothic Interface W3"/>
              <a:buChar char="☞"/>
            </a:pPr>
            <a:endParaRPr lang="fr-FR" sz="2400" b="1" dirty="0">
              <a:solidFill>
                <a:srgbClr val="3292AA"/>
              </a:solidFill>
            </a:endParaRPr>
          </a:p>
          <a:p>
            <a:pPr marL="342900" indent="-342900">
              <a:buFont typeface=".Hiragino Kaku Gothic Interface W3"/>
              <a:buChar char="☞"/>
            </a:pPr>
            <a:r>
              <a:rPr lang="fr-FR" sz="2400" b="1" dirty="0">
                <a:solidFill>
                  <a:srgbClr val="3292AA"/>
                </a:solidFill>
              </a:rPr>
              <a:t>Prendre part aux décisions budgétaires </a:t>
            </a:r>
          </a:p>
          <a:p>
            <a:pPr marL="342900" indent="-342900">
              <a:buFont typeface=".Hiragino Kaku Gothic Interface W3"/>
              <a:buChar char="☞"/>
            </a:pPr>
            <a:endParaRPr lang="fr-FR" sz="2400" b="1" dirty="0">
              <a:solidFill>
                <a:srgbClr val="3292AA"/>
              </a:solidFill>
            </a:endParaRPr>
          </a:p>
          <a:p>
            <a:pPr marL="342900" indent="-342900">
              <a:buFont typeface=".Hiragino Kaku Gothic Interface W3"/>
              <a:buChar char="☞"/>
            </a:pPr>
            <a:r>
              <a:rPr lang="fr-FR" sz="2400" b="1" dirty="0">
                <a:solidFill>
                  <a:srgbClr val="3292AA"/>
                </a:solidFill>
              </a:rPr>
              <a:t>Rendre compte </a:t>
            </a:r>
          </a:p>
          <a:p>
            <a:endParaRPr lang="fr-FR" sz="2400" b="1" dirty="0">
              <a:solidFill>
                <a:srgbClr val="3292AA"/>
              </a:solidFill>
            </a:endParaRPr>
          </a:p>
        </p:txBody>
      </p:sp>
      <p:pic>
        <p:nvPicPr>
          <p:cNvPr id="5" name="Picture 4" descr="P1020059">
            <a:extLst>
              <a:ext uri="{FF2B5EF4-FFF2-40B4-BE49-F238E27FC236}">
                <a16:creationId xmlns:a16="http://schemas.microsoft.com/office/drawing/2014/main" id="{88445061-52B2-3C49-B7FE-2DE7B3CAEFB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6708"/>
          <a:stretch/>
        </p:blipFill>
        <p:spPr bwMode="auto">
          <a:xfrm>
            <a:off x="7311708" y="736493"/>
            <a:ext cx="4567610" cy="234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ZoneTexte 5">
            <a:extLst>
              <a:ext uri="{FF2B5EF4-FFF2-40B4-BE49-F238E27FC236}">
                <a16:creationId xmlns:a16="http://schemas.microsoft.com/office/drawing/2014/main" id="{516A3860-9933-E742-BEE2-D1CDCA89A484}"/>
              </a:ext>
            </a:extLst>
          </p:cNvPr>
          <p:cNvSpPr txBox="1"/>
          <p:nvPr/>
        </p:nvSpPr>
        <p:spPr>
          <a:xfrm>
            <a:off x="7366958" y="3055272"/>
            <a:ext cx="4502989" cy="646331"/>
          </a:xfrm>
          <a:prstGeom prst="rect">
            <a:avLst/>
          </a:prstGeom>
          <a:noFill/>
        </p:spPr>
        <p:txBody>
          <a:bodyPr wrap="square" rtlCol="0">
            <a:spAutoFit/>
          </a:bodyPr>
          <a:lstStyle/>
          <a:p>
            <a:r>
              <a:rPr lang="fr-FR" b="1" i="1" dirty="0"/>
              <a:t>« Commune à livres ouverts »</a:t>
            </a:r>
          </a:p>
          <a:p>
            <a:r>
              <a:rPr lang="fr-FR" b="1" i="1" dirty="0"/>
              <a:t>Une initiative citoyenne à Anderlecht, 2005</a:t>
            </a:r>
          </a:p>
        </p:txBody>
      </p:sp>
      <p:pic>
        <p:nvPicPr>
          <p:cNvPr id="8" name="Image 7">
            <a:extLst>
              <a:ext uri="{FF2B5EF4-FFF2-40B4-BE49-F238E27FC236}">
                <a16:creationId xmlns:a16="http://schemas.microsoft.com/office/drawing/2014/main" id="{659FA6F3-A184-DA4E-956D-372B3C1B5ADB}"/>
              </a:ext>
            </a:extLst>
          </p:cNvPr>
          <p:cNvPicPr>
            <a:picLocks noChangeAspect="1"/>
          </p:cNvPicPr>
          <p:nvPr/>
        </p:nvPicPr>
        <p:blipFill rotWithShape="1">
          <a:blip r:embed="rId4"/>
          <a:srcRect t="11960"/>
          <a:stretch/>
        </p:blipFill>
        <p:spPr>
          <a:xfrm>
            <a:off x="7366958" y="3881883"/>
            <a:ext cx="3674976" cy="2286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ZoneTexte 8">
            <a:extLst>
              <a:ext uri="{FF2B5EF4-FFF2-40B4-BE49-F238E27FC236}">
                <a16:creationId xmlns:a16="http://schemas.microsoft.com/office/drawing/2014/main" id="{DFE4630E-D02F-8D4D-AE8B-3E26C54A2472}"/>
              </a:ext>
            </a:extLst>
          </p:cNvPr>
          <p:cNvSpPr txBox="1"/>
          <p:nvPr/>
        </p:nvSpPr>
        <p:spPr>
          <a:xfrm>
            <a:off x="7311708" y="6195593"/>
            <a:ext cx="4502989" cy="646331"/>
          </a:xfrm>
          <a:prstGeom prst="rect">
            <a:avLst/>
          </a:prstGeom>
          <a:noFill/>
        </p:spPr>
        <p:txBody>
          <a:bodyPr wrap="square" rtlCol="0">
            <a:spAutoFit/>
          </a:bodyPr>
          <a:lstStyle/>
          <a:p>
            <a:r>
              <a:rPr lang="fr-FR" b="1" i="1" dirty="0"/>
              <a:t>Une publication pour comprendre </a:t>
            </a:r>
            <a:br>
              <a:rPr lang="fr-FR" b="1" i="1" dirty="0"/>
            </a:br>
            <a:r>
              <a:rPr lang="fr-FR" b="1" i="1" dirty="0"/>
              <a:t>le budget communal et ses enjeux</a:t>
            </a:r>
          </a:p>
        </p:txBody>
      </p:sp>
      <p:pic>
        <p:nvPicPr>
          <p:cNvPr id="10" name="Image 3" descr="logoperif172.jpg">
            <a:extLst>
              <a:ext uri="{FF2B5EF4-FFF2-40B4-BE49-F238E27FC236}">
                <a16:creationId xmlns:a16="http://schemas.microsoft.com/office/drawing/2014/main" id="{0C2E6B92-D5D2-F149-A3E4-184714AB8487}"/>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6518758"/>
            <a:ext cx="321719" cy="3218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1828659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a:extLst>
              <a:ext uri="{FF2B5EF4-FFF2-40B4-BE49-F238E27FC236}">
                <a16:creationId xmlns:a16="http://schemas.microsoft.com/office/drawing/2014/main" id="{9085E262-32F8-5745-BD50-F816F1230305}"/>
              </a:ext>
            </a:extLst>
          </p:cNvPr>
          <p:cNvSpPr txBox="1">
            <a:spLocks noGrp="1"/>
          </p:cNvSpPr>
          <p:nvPr>
            <p:ph type="title"/>
          </p:nvPr>
        </p:nvSpPr>
        <p:spPr>
          <a:xfrm>
            <a:off x="0" y="0"/>
            <a:ext cx="12192000" cy="1014413"/>
          </a:xfrm>
          <a:prstGeom prst="rect">
            <a:avLst/>
          </a:prstGeom>
          <a:solidFill>
            <a:srgbClr val="F79646"/>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b="1" dirty="0">
                <a:solidFill>
                  <a:schemeClr val="bg1"/>
                </a:solidFill>
              </a:rPr>
              <a:t>« Budget participatif », vous avez dit ?</a:t>
            </a:r>
          </a:p>
        </p:txBody>
      </p:sp>
      <p:sp>
        <p:nvSpPr>
          <p:cNvPr id="7" name="Espace réservé du contenu 6">
            <a:extLst>
              <a:ext uri="{FF2B5EF4-FFF2-40B4-BE49-F238E27FC236}">
                <a16:creationId xmlns:a16="http://schemas.microsoft.com/office/drawing/2014/main" id="{7B76FD1C-F81F-5A4E-BBC2-D96BAD3B70E6}"/>
              </a:ext>
            </a:extLst>
          </p:cNvPr>
          <p:cNvSpPr>
            <a:spLocks noGrp="1"/>
          </p:cNvSpPr>
          <p:nvPr>
            <p:ph idx="1"/>
          </p:nvPr>
        </p:nvSpPr>
        <p:spPr>
          <a:xfrm>
            <a:off x="214312" y="1014413"/>
            <a:ext cx="11758611" cy="5843587"/>
          </a:xfrm>
        </p:spPr>
        <p:txBody>
          <a:bodyPr>
            <a:normAutofit fontScale="92500"/>
          </a:bodyPr>
          <a:lstStyle/>
          <a:p>
            <a:pPr marL="0" indent="0">
              <a:spcBef>
                <a:spcPts val="0"/>
              </a:spcBef>
              <a:buNone/>
            </a:pPr>
            <a:r>
              <a:rPr lang="fr-FR" sz="2600" dirty="0">
                <a:sym typeface="Wingdings" pitchFamily="2" charset="2"/>
              </a:rPr>
              <a:t>En Belgique : engouement pour les BP depuis 2012 et 2018 </a:t>
            </a:r>
          </a:p>
          <a:p>
            <a:pPr marL="0" indent="0">
              <a:spcBef>
                <a:spcPts val="0"/>
              </a:spcBef>
              <a:buNone/>
            </a:pPr>
            <a:r>
              <a:rPr lang="fr-FR" sz="2600" dirty="0">
                <a:sym typeface="Wingdings" pitchFamily="2" charset="2"/>
              </a:rPr>
              <a:t>	                                                                 mais avec une réinterprétation du dispositif de BP</a:t>
            </a:r>
          </a:p>
          <a:p>
            <a:pPr marL="0" indent="0">
              <a:spcBef>
                <a:spcPts val="0"/>
              </a:spcBef>
              <a:buNone/>
            </a:pPr>
            <a:endParaRPr lang="fr-FR" sz="2600" dirty="0">
              <a:sym typeface="Wingdings" pitchFamily="2" charset="2"/>
            </a:endParaRPr>
          </a:p>
          <a:p>
            <a:pPr marL="0" indent="0">
              <a:spcBef>
                <a:spcPts val="0"/>
              </a:spcBef>
              <a:buNone/>
            </a:pPr>
            <a:r>
              <a:rPr lang="fr-FR" sz="2600" dirty="0">
                <a:sym typeface="Wingdings" pitchFamily="2" charset="2"/>
              </a:rPr>
              <a:t>En Wallonie, le </a:t>
            </a:r>
            <a:r>
              <a:rPr lang="fr-FR" sz="2600" u="sng" dirty="0">
                <a:sym typeface="Wingdings" pitchFamily="2" charset="2"/>
              </a:rPr>
              <a:t>Code de la Démocratie Locale et de la Décentralisation </a:t>
            </a:r>
          </a:p>
          <a:p>
            <a:pPr marL="0" indent="0">
              <a:spcBef>
                <a:spcPts val="0"/>
              </a:spcBef>
              <a:buNone/>
            </a:pPr>
            <a:r>
              <a:rPr lang="fr-FR" sz="2600" dirty="0">
                <a:sym typeface="Wingdings" pitchFamily="2" charset="2"/>
              </a:rPr>
              <a:t>						</a:t>
            </a:r>
            <a:r>
              <a:rPr lang="fr-FR" sz="2200" i="1" dirty="0">
                <a:solidFill>
                  <a:schemeClr val="tx1">
                    <a:lumMod val="50000"/>
                    <a:lumOff val="50000"/>
                  </a:schemeClr>
                </a:solidFill>
                <a:sym typeface="Wingdings" pitchFamily="2" charset="2"/>
              </a:rPr>
              <a:t>(article L1321-3, </a:t>
            </a:r>
            <a:r>
              <a:rPr lang="fr-FR" sz="2200" i="1" dirty="0">
                <a:solidFill>
                  <a:schemeClr val="tx1">
                    <a:lumMod val="50000"/>
                    <a:lumOff val="50000"/>
                  </a:schemeClr>
                </a:solidFill>
              </a:rPr>
              <a:t>décret du 26 avril 2012, art. 36</a:t>
            </a:r>
            <a:r>
              <a:rPr lang="fr-FR" sz="2200" i="1" dirty="0">
                <a:solidFill>
                  <a:schemeClr val="tx1">
                    <a:lumMod val="50000"/>
                    <a:lumOff val="50000"/>
                  </a:schemeClr>
                </a:solidFill>
                <a:sym typeface="Wingdings" pitchFamily="2" charset="2"/>
              </a:rPr>
              <a:t>)</a:t>
            </a:r>
          </a:p>
          <a:p>
            <a:pPr marL="0" indent="0">
              <a:spcBef>
                <a:spcPts val="0"/>
              </a:spcBef>
              <a:buNone/>
            </a:pPr>
            <a:endParaRPr lang="fr-FR" sz="2400" dirty="0">
              <a:sym typeface="Wingdings" pitchFamily="2" charset="2"/>
            </a:endParaRPr>
          </a:p>
          <a:p>
            <a:pPr marL="0" indent="0" algn="ctr">
              <a:spcBef>
                <a:spcPts val="0"/>
              </a:spcBef>
              <a:buNone/>
            </a:pPr>
            <a:r>
              <a:rPr lang="fr-FR" i="1" dirty="0">
                <a:solidFill>
                  <a:srgbClr val="3292AA"/>
                </a:solidFill>
              </a:rPr>
              <a:t>« Selon les modalités qu’il détermine, </a:t>
            </a:r>
          </a:p>
          <a:p>
            <a:pPr marL="0" indent="0" algn="ctr">
              <a:spcBef>
                <a:spcPts val="0"/>
              </a:spcBef>
              <a:buNone/>
            </a:pPr>
            <a:r>
              <a:rPr lang="fr-FR" i="1" dirty="0">
                <a:solidFill>
                  <a:srgbClr val="3292AA"/>
                </a:solidFill>
              </a:rPr>
              <a:t>le Conseil Communal peut décider d’affecter une partie du budget communal, </a:t>
            </a:r>
          </a:p>
          <a:p>
            <a:pPr marL="0" indent="0" algn="ctr">
              <a:spcBef>
                <a:spcPts val="0"/>
              </a:spcBef>
              <a:buNone/>
            </a:pPr>
            <a:r>
              <a:rPr lang="fr-FR" i="1" dirty="0">
                <a:solidFill>
                  <a:srgbClr val="3292AA"/>
                </a:solidFill>
              </a:rPr>
              <a:t>appelée budget participatif, </a:t>
            </a:r>
          </a:p>
          <a:p>
            <a:pPr marL="0" indent="0" algn="ctr">
              <a:spcBef>
                <a:spcPts val="0"/>
              </a:spcBef>
              <a:buNone/>
            </a:pPr>
            <a:r>
              <a:rPr lang="fr-FR" i="1" dirty="0">
                <a:solidFill>
                  <a:srgbClr val="3292AA"/>
                </a:solidFill>
              </a:rPr>
              <a:t>à des projets émanant de comités de quartier </a:t>
            </a:r>
          </a:p>
          <a:p>
            <a:pPr marL="0" indent="0" algn="ctr">
              <a:spcBef>
                <a:spcPts val="0"/>
              </a:spcBef>
              <a:buNone/>
            </a:pPr>
            <a:r>
              <a:rPr lang="fr-FR" i="1" dirty="0">
                <a:solidFill>
                  <a:srgbClr val="3292AA"/>
                </a:solidFill>
              </a:rPr>
              <a:t>ou d’associations citoyennes dotées de la personnalité́ juridique »</a:t>
            </a:r>
            <a:endParaRPr lang="fr-FR" dirty="0"/>
          </a:p>
          <a:p>
            <a:pPr marL="0" indent="0">
              <a:spcBef>
                <a:spcPts val="0"/>
              </a:spcBef>
              <a:buNone/>
            </a:pPr>
            <a:endParaRPr lang="fr-FR" sz="3900" dirty="0"/>
          </a:p>
          <a:p>
            <a:pPr marL="0" indent="0">
              <a:spcBef>
                <a:spcPts val="0"/>
              </a:spcBef>
              <a:buNone/>
            </a:pPr>
            <a:r>
              <a:rPr lang="fr-FR" dirty="0"/>
              <a:t>Le BP traduit sous forme d’enveloppes à destination de projets associatifs ou citoyens, qui s’éloignent donc des objectifs premiers des budgets participatifs hors Belgique.</a:t>
            </a:r>
          </a:p>
          <a:p>
            <a:pPr marL="0" indent="0">
              <a:spcBef>
                <a:spcPts val="0"/>
              </a:spcBef>
              <a:buNone/>
            </a:pPr>
            <a:endParaRPr lang="fr-FR" sz="1500" b="1" dirty="0">
              <a:solidFill>
                <a:srgbClr val="3292AA"/>
              </a:solidFill>
              <a:sym typeface="Wingdings" pitchFamily="2" charset="2"/>
            </a:endParaRPr>
          </a:p>
          <a:p>
            <a:pPr marL="0" indent="0">
              <a:buNone/>
            </a:pPr>
            <a:r>
              <a:rPr lang="fr-FR" b="1" dirty="0">
                <a:solidFill>
                  <a:srgbClr val="7030A0"/>
                </a:solidFill>
                <a:sym typeface="Wingdings" pitchFamily="2" charset="2"/>
              </a:rPr>
              <a:t>--------------------------------------------&gt; Ce n’est pas en soi suffisant pour parler d’un BP</a:t>
            </a:r>
          </a:p>
        </p:txBody>
      </p:sp>
      <p:pic>
        <p:nvPicPr>
          <p:cNvPr id="10" name="Image 3" descr="logoperif172.jpg">
            <a:extLst>
              <a:ext uri="{FF2B5EF4-FFF2-40B4-BE49-F238E27FC236}">
                <a16:creationId xmlns:a16="http://schemas.microsoft.com/office/drawing/2014/main" id="{91311450-1417-6D46-AEE6-97AC0A075943}"/>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6518758"/>
            <a:ext cx="321719" cy="3218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637654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D5355BE6-19E5-0B47-803F-81B7577C96AE}"/>
              </a:ext>
            </a:extLst>
          </p:cNvPr>
          <p:cNvSpPr txBox="1"/>
          <p:nvPr/>
        </p:nvSpPr>
        <p:spPr>
          <a:xfrm>
            <a:off x="796249" y="623941"/>
            <a:ext cx="10716372" cy="3044423"/>
          </a:xfrm>
          <a:prstGeom prst="rect">
            <a:avLst/>
          </a:prstGeom>
          <a:noFill/>
        </p:spPr>
        <p:txBody>
          <a:bodyPr wrap="square" rtlCol="0">
            <a:spAutoFit/>
          </a:bodyPr>
          <a:lstStyle/>
          <a:p>
            <a:pPr>
              <a:spcBef>
                <a:spcPts val="1320"/>
              </a:spcBef>
            </a:pPr>
            <a:r>
              <a:rPr lang="fr-FR" sz="2400" dirty="0"/>
              <a:t>Le budget est un </a:t>
            </a:r>
            <a:r>
              <a:rPr lang="fr-FR" sz="2400" u="sng" dirty="0"/>
              <a:t>document prévisionnel </a:t>
            </a:r>
            <a:r>
              <a:rPr lang="fr-FR" sz="2400" dirty="0"/>
              <a:t>qui comprend l’estimation précise de toutes </a:t>
            </a:r>
            <a:r>
              <a:rPr lang="fr-FR" sz="2400" u="sng" dirty="0"/>
              <a:t>les recettes </a:t>
            </a:r>
            <a:r>
              <a:rPr lang="fr-FR" sz="2400" dirty="0"/>
              <a:t>et de toutes </a:t>
            </a:r>
            <a:r>
              <a:rPr lang="fr-FR" sz="2400" u="sng" dirty="0"/>
              <a:t>les dépenses </a:t>
            </a:r>
            <a:r>
              <a:rPr lang="fr-FR" sz="2400" dirty="0"/>
              <a:t>susceptibles d’être effectuées dans le courant de l’exercice financier. </a:t>
            </a:r>
          </a:p>
          <a:p>
            <a:pPr>
              <a:spcBef>
                <a:spcPts val="600"/>
              </a:spcBef>
            </a:pPr>
            <a:r>
              <a:rPr lang="fr-FR" sz="2400" dirty="0"/>
              <a:t>Il est élaboré par les membres du Collège communal et validé par le Conseil communal.</a:t>
            </a:r>
          </a:p>
          <a:p>
            <a:r>
              <a:rPr lang="fr-FR" sz="2800" dirty="0">
                <a:solidFill>
                  <a:srgbClr val="3292AA"/>
                </a:solidFill>
                <a:sym typeface="Wingdings" pitchFamily="2" charset="2"/>
              </a:rPr>
              <a:t>			</a:t>
            </a:r>
            <a:r>
              <a:rPr lang="fr-FR" sz="2400" i="1" dirty="0">
                <a:solidFill>
                  <a:srgbClr val="3292AA"/>
                </a:solidFill>
                <a:sym typeface="Wingdings" pitchFamily="2" charset="2"/>
              </a:rPr>
              <a:t>	 Démocratie représentative</a:t>
            </a:r>
            <a:endParaRPr lang="fr-FR" sz="2400" i="1" dirty="0">
              <a:solidFill>
                <a:srgbClr val="3292AA"/>
              </a:solidFill>
            </a:endParaRPr>
          </a:p>
          <a:p>
            <a:pPr>
              <a:spcBef>
                <a:spcPts val="1320"/>
              </a:spcBef>
            </a:pPr>
            <a:endParaRPr lang="fr-FR" sz="2800" dirty="0"/>
          </a:p>
        </p:txBody>
      </p:sp>
      <p:sp>
        <p:nvSpPr>
          <p:cNvPr id="4" name="ZoneTexte 3">
            <a:extLst>
              <a:ext uri="{FF2B5EF4-FFF2-40B4-BE49-F238E27FC236}">
                <a16:creationId xmlns:a16="http://schemas.microsoft.com/office/drawing/2014/main" id="{A3C8CB37-62A2-984F-AE59-279870522A60}"/>
              </a:ext>
            </a:extLst>
          </p:cNvPr>
          <p:cNvSpPr txBox="1"/>
          <p:nvPr/>
        </p:nvSpPr>
        <p:spPr>
          <a:xfrm>
            <a:off x="796249" y="4154411"/>
            <a:ext cx="10464650" cy="1877437"/>
          </a:xfrm>
          <a:prstGeom prst="rect">
            <a:avLst/>
          </a:prstGeom>
          <a:noFill/>
        </p:spPr>
        <p:txBody>
          <a:bodyPr wrap="square" rtlCol="0">
            <a:spAutoFit/>
          </a:bodyPr>
          <a:lstStyle/>
          <a:p>
            <a:r>
              <a:rPr lang="fr-FR" sz="2400" b="1" u="sng" dirty="0">
                <a:solidFill>
                  <a:schemeClr val="accent2"/>
                </a:solidFill>
                <a:latin typeface="+mj-lt"/>
              </a:rPr>
              <a:t>Processus</a:t>
            </a:r>
            <a:r>
              <a:rPr lang="fr-FR" sz="2400" b="1" dirty="0">
                <a:solidFill>
                  <a:schemeClr val="accent2"/>
                </a:solidFill>
                <a:latin typeface="+mj-lt"/>
              </a:rPr>
              <a:t> par lequel la population définit la destination des ressources publiques, en général une partie ou la totalité de l’investissement  </a:t>
            </a:r>
          </a:p>
          <a:p>
            <a:pPr algn="ctr">
              <a:spcBef>
                <a:spcPts val="1200"/>
              </a:spcBef>
            </a:pPr>
            <a:r>
              <a:rPr lang="fr-FR" sz="2400" b="1" dirty="0">
                <a:latin typeface="+mj-lt"/>
              </a:rPr>
              <a:t>= Définir une partie du budget avec les citoyen·ne·s</a:t>
            </a:r>
          </a:p>
          <a:p>
            <a:pPr>
              <a:spcBef>
                <a:spcPts val="1200"/>
              </a:spcBef>
            </a:pPr>
            <a:r>
              <a:rPr lang="fr-FR" sz="2400" b="1" i="1" dirty="0">
                <a:solidFill>
                  <a:srgbClr val="3292AA"/>
                </a:solidFill>
                <a:latin typeface="+mj-lt"/>
                <a:sym typeface="Wingdings" pitchFamily="2" charset="2"/>
              </a:rPr>
              <a:t>				 Démocratie participative ou directe</a:t>
            </a:r>
            <a:endParaRPr lang="fr-FR" sz="2400" b="1" i="1" dirty="0">
              <a:solidFill>
                <a:srgbClr val="3292AA"/>
              </a:solidFill>
              <a:latin typeface="+mj-lt"/>
            </a:endParaRPr>
          </a:p>
        </p:txBody>
      </p:sp>
      <p:sp>
        <p:nvSpPr>
          <p:cNvPr id="2" name="Rectangle 1">
            <a:extLst>
              <a:ext uri="{FF2B5EF4-FFF2-40B4-BE49-F238E27FC236}">
                <a16:creationId xmlns:a16="http://schemas.microsoft.com/office/drawing/2014/main" id="{97FD48CD-7C73-2F46-9562-3ED7B315BC3D}"/>
              </a:ext>
            </a:extLst>
          </p:cNvPr>
          <p:cNvSpPr/>
          <p:nvPr/>
        </p:nvSpPr>
        <p:spPr>
          <a:xfrm>
            <a:off x="221463" y="162276"/>
            <a:ext cx="7376453" cy="523220"/>
          </a:xfrm>
          <a:prstGeom prst="rect">
            <a:avLst/>
          </a:prstGeom>
        </p:spPr>
        <p:txBody>
          <a:bodyPr wrap="square">
            <a:spAutoFit/>
          </a:bodyPr>
          <a:lstStyle/>
          <a:p>
            <a:r>
              <a:rPr lang="fr-FR" sz="2400" dirty="0"/>
              <a:t>QU’EST CE QU’UN </a:t>
            </a:r>
            <a:r>
              <a:rPr lang="fr-FR" sz="2400" b="1" dirty="0">
                <a:latin typeface="Arial Rounded MT Bold" panose="020F0704030504030204" pitchFamily="34" charset="77"/>
              </a:rPr>
              <a:t>BUDGET PUBLIC </a:t>
            </a:r>
            <a:r>
              <a:rPr lang="fr-FR" sz="2800" dirty="0"/>
              <a:t>?</a:t>
            </a:r>
            <a:endParaRPr lang="fr-FR" dirty="0"/>
          </a:p>
        </p:txBody>
      </p:sp>
      <p:sp>
        <p:nvSpPr>
          <p:cNvPr id="3" name="Rectangle 2">
            <a:extLst>
              <a:ext uri="{FF2B5EF4-FFF2-40B4-BE49-F238E27FC236}">
                <a16:creationId xmlns:a16="http://schemas.microsoft.com/office/drawing/2014/main" id="{CEC3A6EF-2AA1-A047-B1C1-60608037099C}"/>
              </a:ext>
            </a:extLst>
          </p:cNvPr>
          <p:cNvSpPr/>
          <p:nvPr/>
        </p:nvSpPr>
        <p:spPr>
          <a:xfrm>
            <a:off x="221463" y="3778018"/>
            <a:ext cx="6197979" cy="523220"/>
          </a:xfrm>
          <a:prstGeom prst="rect">
            <a:avLst/>
          </a:prstGeom>
        </p:spPr>
        <p:txBody>
          <a:bodyPr wrap="none">
            <a:spAutoFit/>
          </a:bodyPr>
          <a:lstStyle/>
          <a:p>
            <a:r>
              <a:rPr lang="fr-FR" sz="2400" dirty="0">
                <a:solidFill>
                  <a:schemeClr val="accent2"/>
                </a:solidFill>
              </a:rPr>
              <a:t>QU’EST CE QU’UN </a:t>
            </a:r>
            <a:r>
              <a:rPr lang="fr-FR" sz="2400" b="1" dirty="0">
                <a:solidFill>
                  <a:schemeClr val="accent2"/>
                </a:solidFill>
                <a:latin typeface="Arial Rounded MT Bold" panose="020F0704030504030204" pitchFamily="34" charset="77"/>
              </a:rPr>
              <a:t>BUDGET PARTICIPATIF </a:t>
            </a:r>
            <a:r>
              <a:rPr lang="fr-FR" sz="2800" dirty="0">
                <a:solidFill>
                  <a:schemeClr val="accent2"/>
                </a:solidFill>
              </a:rPr>
              <a:t>?</a:t>
            </a:r>
            <a:endParaRPr lang="fr-FR" sz="2400" dirty="0">
              <a:solidFill>
                <a:schemeClr val="accent2"/>
              </a:solidFill>
            </a:endParaRPr>
          </a:p>
        </p:txBody>
      </p:sp>
      <p:pic>
        <p:nvPicPr>
          <p:cNvPr id="7" name="Image 6" descr="4_budget.png">
            <a:extLst>
              <a:ext uri="{FF2B5EF4-FFF2-40B4-BE49-F238E27FC236}">
                <a16:creationId xmlns:a16="http://schemas.microsoft.com/office/drawing/2014/main" id="{A32DFEDF-71DF-894E-A9A5-80E52D4B825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820405" y="4693975"/>
            <a:ext cx="2371595" cy="2164025"/>
          </a:xfrm>
          <a:prstGeom prst="rect">
            <a:avLst/>
          </a:prstGeom>
        </p:spPr>
      </p:pic>
      <p:pic>
        <p:nvPicPr>
          <p:cNvPr id="8" name="Image 3" descr="logoperif172.jpg">
            <a:extLst>
              <a:ext uri="{FF2B5EF4-FFF2-40B4-BE49-F238E27FC236}">
                <a16:creationId xmlns:a16="http://schemas.microsoft.com/office/drawing/2014/main" id="{F9107458-C28A-C34A-A8C0-2B1DFA459A5D}"/>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6518758"/>
            <a:ext cx="321719" cy="3218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536297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49F68A-CFEE-7741-94FF-AC51713743DF}"/>
              </a:ext>
            </a:extLst>
          </p:cNvPr>
          <p:cNvSpPr>
            <a:spLocks noGrp="1"/>
          </p:cNvSpPr>
          <p:nvPr>
            <p:ph type="title"/>
          </p:nvPr>
        </p:nvSpPr>
        <p:spPr>
          <a:xfrm>
            <a:off x="-1" y="-65429"/>
            <a:ext cx="12192000" cy="626300"/>
          </a:xfrm>
        </p:spPr>
        <p:txBody>
          <a:bodyPr>
            <a:normAutofit fontScale="90000"/>
          </a:bodyPr>
          <a:lstStyle/>
          <a:p>
            <a:r>
              <a:rPr lang="fr-FR" sz="4000" b="1" dirty="0">
                <a:solidFill>
                  <a:schemeClr val="accent2"/>
                </a:solidFill>
              </a:rPr>
              <a:t>Exemples de réalisations</a:t>
            </a:r>
          </a:p>
        </p:txBody>
      </p:sp>
      <p:pic>
        <p:nvPicPr>
          <p:cNvPr id="6" name="Espace réservé du contenu 5">
            <a:extLst>
              <a:ext uri="{FF2B5EF4-FFF2-40B4-BE49-F238E27FC236}">
                <a16:creationId xmlns:a16="http://schemas.microsoft.com/office/drawing/2014/main" id="{14A1F660-52A8-804F-9ADB-489CCA6A5F57}"/>
              </a:ext>
            </a:extLst>
          </p:cNvPr>
          <p:cNvPicPr>
            <a:picLocks noGrp="1" noChangeAspect="1"/>
          </p:cNvPicPr>
          <p:nvPr>
            <p:ph idx="1"/>
          </p:nvPr>
        </p:nvPicPr>
        <p:blipFill rotWithShape="1">
          <a:blip r:embed="rId3"/>
          <a:srcRect l="1303" t="1225" r="1805"/>
          <a:stretch/>
        </p:blipFill>
        <p:spPr>
          <a:xfrm>
            <a:off x="7495308" y="0"/>
            <a:ext cx="4696691" cy="3589257"/>
          </a:xfrm>
        </p:spPr>
      </p:pic>
      <p:sp>
        <p:nvSpPr>
          <p:cNvPr id="4" name="ZoneTexte 3">
            <a:extLst>
              <a:ext uri="{FF2B5EF4-FFF2-40B4-BE49-F238E27FC236}">
                <a16:creationId xmlns:a16="http://schemas.microsoft.com/office/drawing/2014/main" id="{C9517A73-E5F7-3349-9CF4-8FC1976929DE}"/>
              </a:ext>
            </a:extLst>
          </p:cNvPr>
          <p:cNvSpPr txBox="1"/>
          <p:nvPr/>
        </p:nvSpPr>
        <p:spPr>
          <a:xfrm>
            <a:off x="0" y="6607436"/>
            <a:ext cx="2559280" cy="261610"/>
          </a:xfrm>
          <a:prstGeom prst="rect">
            <a:avLst/>
          </a:prstGeom>
          <a:noFill/>
        </p:spPr>
        <p:txBody>
          <a:bodyPr wrap="square" rtlCol="0">
            <a:spAutoFit/>
          </a:bodyPr>
          <a:lstStyle/>
          <a:p>
            <a:pPr algn="r"/>
            <a:r>
              <a:rPr lang="fr-FR" sz="1100" dirty="0"/>
              <a:t>Source : Periferia et Yves </a:t>
            </a:r>
            <a:r>
              <a:rPr lang="fr-FR" sz="1100" dirty="0" err="1"/>
              <a:t>Cabannes</a:t>
            </a:r>
            <a:r>
              <a:rPr lang="fr-FR" sz="1100" dirty="0"/>
              <a:t> 2019</a:t>
            </a:r>
          </a:p>
        </p:txBody>
      </p:sp>
      <p:pic>
        <p:nvPicPr>
          <p:cNvPr id="8" name="Image 7">
            <a:extLst>
              <a:ext uri="{FF2B5EF4-FFF2-40B4-BE49-F238E27FC236}">
                <a16:creationId xmlns:a16="http://schemas.microsoft.com/office/drawing/2014/main" id="{CFE36210-DE80-EF42-9065-4B545333067C}"/>
              </a:ext>
            </a:extLst>
          </p:cNvPr>
          <p:cNvPicPr>
            <a:picLocks noChangeAspect="1"/>
          </p:cNvPicPr>
          <p:nvPr/>
        </p:nvPicPr>
        <p:blipFill rotWithShape="1">
          <a:blip r:embed="rId4"/>
          <a:srcRect t="2737" r="1399" b="19661"/>
          <a:stretch/>
        </p:blipFill>
        <p:spPr>
          <a:xfrm>
            <a:off x="0" y="502396"/>
            <a:ext cx="4949938" cy="2934379"/>
          </a:xfrm>
          <a:prstGeom prst="rect">
            <a:avLst/>
          </a:prstGeom>
        </p:spPr>
      </p:pic>
      <p:pic>
        <p:nvPicPr>
          <p:cNvPr id="7" name="Image 6">
            <a:extLst>
              <a:ext uri="{FF2B5EF4-FFF2-40B4-BE49-F238E27FC236}">
                <a16:creationId xmlns:a16="http://schemas.microsoft.com/office/drawing/2014/main" id="{172AA1C9-F22D-4E41-9959-45F168DE7269}"/>
              </a:ext>
            </a:extLst>
          </p:cNvPr>
          <p:cNvPicPr>
            <a:picLocks noChangeAspect="1"/>
          </p:cNvPicPr>
          <p:nvPr/>
        </p:nvPicPr>
        <p:blipFill rotWithShape="1">
          <a:blip r:embed="rId5"/>
          <a:srcRect l="1" r="837"/>
          <a:stretch/>
        </p:blipFill>
        <p:spPr>
          <a:xfrm>
            <a:off x="7689271" y="3436775"/>
            <a:ext cx="4488870" cy="3396712"/>
          </a:xfrm>
          <a:prstGeom prst="rect">
            <a:avLst/>
          </a:prstGeom>
        </p:spPr>
      </p:pic>
      <p:sp>
        <p:nvSpPr>
          <p:cNvPr id="3" name="Rectangle 2">
            <a:extLst>
              <a:ext uri="{FF2B5EF4-FFF2-40B4-BE49-F238E27FC236}">
                <a16:creationId xmlns:a16="http://schemas.microsoft.com/office/drawing/2014/main" id="{BB68BBDD-C0EC-C04C-A56F-F9047A93D4E6}"/>
              </a:ext>
            </a:extLst>
          </p:cNvPr>
          <p:cNvSpPr/>
          <p:nvPr/>
        </p:nvSpPr>
        <p:spPr>
          <a:xfrm>
            <a:off x="0" y="478919"/>
            <a:ext cx="609600" cy="5264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a:extLst>
              <a:ext uri="{FF2B5EF4-FFF2-40B4-BE49-F238E27FC236}">
                <a16:creationId xmlns:a16="http://schemas.microsoft.com/office/drawing/2014/main" id="{C187E411-B0E3-2645-A1A1-184D74C6F687}"/>
              </a:ext>
            </a:extLst>
          </p:cNvPr>
          <p:cNvSpPr/>
          <p:nvPr/>
        </p:nvSpPr>
        <p:spPr>
          <a:xfrm rot="20296296">
            <a:off x="6441967" y="686301"/>
            <a:ext cx="1488880" cy="7395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À Paris</a:t>
            </a:r>
          </a:p>
        </p:txBody>
      </p:sp>
      <p:sp>
        <p:nvSpPr>
          <p:cNvPr id="10" name="Ellipse 9">
            <a:extLst>
              <a:ext uri="{FF2B5EF4-FFF2-40B4-BE49-F238E27FC236}">
                <a16:creationId xmlns:a16="http://schemas.microsoft.com/office/drawing/2014/main" id="{5DE951FF-00AA-404D-9124-AB1473839FB5}"/>
              </a:ext>
            </a:extLst>
          </p:cNvPr>
          <p:cNvSpPr/>
          <p:nvPr/>
        </p:nvSpPr>
        <p:spPr>
          <a:xfrm rot="1061331">
            <a:off x="4298061" y="1205310"/>
            <a:ext cx="1488880" cy="739589"/>
          </a:xfrm>
          <a:prstGeom prst="ellipse">
            <a:avLst/>
          </a:prstGeom>
          <a:solidFill>
            <a:srgbClr val="329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bg1"/>
                </a:solidFill>
              </a:rPr>
              <a:t>Au Brésil</a:t>
            </a:r>
          </a:p>
        </p:txBody>
      </p:sp>
      <p:sp>
        <p:nvSpPr>
          <p:cNvPr id="11" name="Ellipse 10">
            <a:extLst>
              <a:ext uri="{FF2B5EF4-FFF2-40B4-BE49-F238E27FC236}">
                <a16:creationId xmlns:a16="http://schemas.microsoft.com/office/drawing/2014/main" id="{7AE867C1-E219-B647-894E-629C833F79E5}"/>
              </a:ext>
            </a:extLst>
          </p:cNvPr>
          <p:cNvSpPr/>
          <p:nvPr/>
        </p:nvSpPr>
        <p:spPr>
          <a:xfrm rot="20296296">
            <a:off x="10502458" y="5600141"/>
            <a:ext cx="1488880" cy="739589"/>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À Séville</a:t>
            </a:r>
          </a:p>
        </p:txBody>
      </p:sp>
      <p:pic>
        <p:nvPicPr>
          <p:cNvPr id="12" name="Image 11">
            <a:extLst>
              <a:ext uri="{FF2B5EF4-FFF2-40B4-BE49-F238E27FC236}">
                <a16:creationId xmlns:a16="http://schemas.microsoft.com/office/drawing/2014/main" id="{95CAD8F7-0B47-5742-86E0-893562B48776}"/>
              </a:ext>
            </a:extLst>
          </p:cNvPr>
          <p:cNvPicPr>
            <a:picLocks noChangeAspect="1"/>
          </p:cNvPicPr>
          <p:nvPr/>
        </p:nvPicPr>
        <p:blipFill>
          <a:blip r:embed="rId6"/>
          <a:stretch>
            <a:fillRect/>
          </a:stretch>
        </p:blipFill>
        <p:spPr>
          <a:xfrm>
            <a:off x="225980" y="3589257"/>
            <a:ext cx="4077942" cy="3023066"/>
          </a:xfrm>
          <a:prstGeom prst="rect">
            <a:avLst/>
          </a:prstGeom>
        </p:spPr>
      </p:pic>
      <p:sp>
        <p:nvSpPr>
          <p:cNvPr id="13" name="Ellipse 12">
            <a:extLst>
              <a:ext uri="{FF2B5EF4-FFF2-40B4-BE49-F238E27FC236}">
                <a16:creationId xmlns:a16="http://schemas.microsoft.com/office/drawing/2014/main" id="{0A5EBB1A-3687-314E-A708-64168751FB2E}"/>
              </a:ext>
            </a:extLst>
          </p:cNvPr>
          <p:cNvSpPr/>
          <p:nvPr/>
        </p:nvSpPr>
        <p:spPr>
          <a:xfrm rot="20296296">
            <a:off x="-50411" y="5815446"/>
            <a:ext cx="1646241" cy="739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tx1"/>
                </a:solidFill>
              </a:rPr>
              <a:t>À Verviers</a:t>
            </a:r>
          </a:p>
        </p:txBody>
      </p:sp>
      <p:pic>
        <p:nvPicPr>
          <p:cNvPr id="15" name="Image 14">
            <a:extLst>
              <a:ext uri="{FF2B5EF4-FFF2-40B4-BE49-F238E27FC236}">
                <a16:creationId xmlns:a16="http://schemas.microsoft.com/office/drawing/2014/main" id="{0D53C600-94EE-BD41-A02B-3C535D48D91F}"/>
              </a:ext>
            </a:extLst>
          </p:cNvPr>
          <p:cNvPicPr>
            <a:picLocks noChangeAspect="1"/>
          </p:cNvPicPr>
          <p:nvPr/>
        </p:nvPicPr>
        <p:blipFill rotWithShape="1">
          <a:blip r:embed="rId7"/>
          <a:srcRect l="26682" r="1612"/>
          <a:stretch/>
        </p:blipFill>
        <p:spPr>
          <a:xfrm>
            <a:off x="4471940" y="3589256"/>
            <a:ext cx="3087345" cy="3018179"/>
          </a:xfrm>
          <a:prstGeom prst="rect">
            <a:avLst/>
          </a:prstGeom>
        </p:spPr>
      </p:pic>
      <p:sp>
        <p:nvSpPr>
          <p:cNvPr id="16" name="Ellipse 15">
            <a:extLst>
              <a:ext uri="{FF2B5EF4-FFF2-40B4-BE49-F238E27FC236}">
                <a16:creationId xmlns:a16="http://schemas.microsoft.com/office/drawing/2014/main" id="{E8F52E88-50F7-FE4E-8DF9-DDCEF29D2E0B}"/>
              </a:ext>
            </a:extLst>
          </p:cNvPr>
          <p:cNvSpPr/>
          <p:nvPr/>
        </p:nvSpPr>
        <p:spPr>
          <a:xfrm rot="20454938">
            <a:off x="4909509" y="3219460"/>
            <a:ext cx="1488880" cy="739589"/>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chemeClr val="bg1"/>
                </a:solidFill>
              </a:rPr>
              <a:t>À Thuin</a:t>
            </a:r>
          </a:p>
        </p:txBody>
      </p:sp>
    </p:spTree>
    <p:extLst>
      <p:ext uri="{BB962C8B-B14F-4D97-AF65-F5344CB8AC3E}">
        <p14:creationId xmlns:p14="http://schemas.microsoft.com/office/powerpoint/2010/main" val="2070148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6A8E08-E512-1841-AF8A-945E606420D7}"/>
              </a:ext>
            </a:extLst>
          </p:cNvPr>
          <p:cNvSpPr>
            <a:spLocks noGrp="1"/>
          </p:cNvSpPr>
          <p:nvPr>
            <p:ph type="title"/>
          </p:nvPr>
        </p:nvSpPr>
        <p:spPr>
          <a:xfrm>
            <a:off x="0" y="1"/>
            <a:ext cx="12192000" cy="860612"/>
          </a:xfrm>
        </p:spPr>
        <p:txBody>
          <a:bodyPr>
            <a:normAutofit/>
          </a:bodyPr>
          <a:lstStyle/>
          <a:p>
            <a:r>
              <a:rPr lang="fr-FR" sz="4000" b="1" dirty="0">
                <a:solidFill>
                  <a:srgbClr val="FF0000"/>
                </a:solidFill>
              </a:rPr>
              <a:t>Pourquoi s’intéresser aux BP ?</a:t>
            </a:r>
          </a:p>
        </p:txBody>
      </p:sp>
      <p:pic>
        <p:nvPicPr>
          <p:cNvPr id="1026" name="Picture 2" descr="BannièreBP5">
            <a:extLst>
              <a:ext uri="{FF2B5EF4-FFF2-40B4-BE49-F238E27FC236}">
                <a16:creationId xmlns:a16="http://schemas.microsoft.com/office/drawing/2014/main" id="{0DC005CC-51F4-0F41-AAFA-F3F3CDC5D4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1530" y="3497765"/>
            <a:ext cx="6720470" cy="3360235"/>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260C30E7-8A08-EB42-9975-C9AE81933224}"/>
              </a:ext>
            </a:extLst>
          </p:cNvPr>
          <p:cNvSpPr txBox="1"/>
          <p:nvPr/>
        </p:nvSpPr>
        <p:spPr>
          <a:xfrm>
            <a:off x="4814992" y="707039"/>
            <a:ext cx="7442388" cy="2616101"/>
          </a:xfrm>
          <a:prstGeom prst="rect">
            <a:avLst/>
          </a:prstGeom>
          <a:noFill/>
        </p:spPr>
        <p:txBody>
          <a:bodyPr wrap="square" rtlCol="0">
            <a:spAutoFit/>
          </a:bodyPr>
          <a:lstStyle/>
          <a:p>
            <a:pPr>
              <a:spcBef>
                <a:spcPts val="600"/>
              </a:spcBef>
            </a:pPr>
            <a:r>
              <a:rPr lang="fr-FR" sz="2400" b="1" dirty="0">
                <a:solidFill>
                  <a:srgbClr val="3292AA"/>
                </a:solidFill>
              </a:rPr>
              <a:t>Les budgets participatifs ré-enchantent la démocratie :</a:t>
            </a:r>
          </a:p>
          <a:p>
            <a:pPr marL="342900" indent="-342900">
              <a:spcBef>
                <a:spcPts val="600"/>
              </a:spcBef>
              <a:buFont typeface="Arial" panose="020B0604020202020204" pitchFamily="34" charset="0"/>
              <a:buChar char="•"/>
            </a:pPr>
            <a:r>
              <a:rPr lang="fr-FR" sz="2400" b="1" dirty="0">
                <a:solidFill>
                  <a:srgbClr val="3292AA"/>
                </a:solidFill>
              </a:rPr>
              <a:t>en repensant les modes de décider,</a:t>
            </a:r>
          </a:p>
          <a:p>
            <a:pPr marL="342900" indent="-342900">
              <a:spcBef>
                <a:spcPts val="600"/>
              </a:spcBef>
              <a:buFont typeface="Arial" panose="020B0604020202020204" pitchFamily="34" charset="0"/>
              <a:buChar char="•"/>
            </a:pPr>
            <a:r>
              <a:rPr lang="fr-FR" sz="2400" b="1" dirty="0">
                <a:solidFill>
                  <a:srgbClr val="3292AA"/>
                </a:solidFill>
              </a:rPr>
              <a:t>en rendant possible une </a:t>
            </a:r>
            <a:r>
              <a:rPr lang="fr-FR" sz="2400" b="1" dirty="0">
                <a:solidFill>
                  <a:schemeClr val="accent2"/>
                </a:solidFill>
              </a:rPr>
              <a:t>inversion des priorités</a:t>
            </a:r>
            <a:r>
              <a:rPr lang="fr-FR" sz="2400" b="1" dirty="0">
                <a:solidFill>
                  <a:srgbClr val="3292AA"/>
                </a:solidFill>
              </a:rPr>
              <a:t>,</a:t>
            </a:r>
          </a:p>
          <a:p>
            <a:pPr marL="342900" indent="-342900">
              <a:spcBef>
                <a:spcPts val="600"/>
              </a:spcBef>
              <a:buFont typeface="Arial" panose="020B0604020202020204" pitchFamily="34" charset="0"/>
              <a:buChar char="•"/>
            </a:pPr>
            <a:r>
              <a:rPr lang="fr-FR" sz="2400" b="1" dirty="0">
                <a:solidFill>
                  <a:srgbClr val="3292AA"/>
                </a:solidFill>
              </a:rPr>
              <a:t>en donnant une nouvelle place aux citoyen·ne·s,</a:t>
            </a:r>
          </a:p>
          <a:p>
            <a:pPr marL="342900" indent="-342900">
              <a:spcBef>
                <a:spcPts val="600"/>
              </a:spcBef>
              <a:buFont typeface="Arial" panose="020B0604020202020204" pitchFamily="34" charset="0"/>
              <a:buChar char="•"/>
            </a:pPr>
            <a:r>
              <a:rPr lang="fr-FR" sz="2400" b="1" dirty="0">
                <a:solidFill>
                  <a:srgbClr val="3292AA"/>
                </a:solidFill>
              </a:rPr>
              <a:t>en permettant des dispositifs variés et créatifs, et des décisions plus justes, solidaires et inclusives.</a:t>
            </a:r>
          </a:p>
        </p:txBody>
      </p:sp>
      <p:pic>
        <p:nvPicPr>
          <p:cNvPr id="7" name="Image 6">
            <a:extLst>
              <a:ext uri="{FF2B5EF4-FFF2-40B4-BE49-F238E27FC236}">
                <a16:creationId xmlns:a16="http://schemas.microsoft.com/office/drawing/2014/main" id="{326E5C8E-C2DB-0644-AF2F-A2E4F3A50D3B}"/>
              </a:ext>
            </a:extLst>
          </p:cNvPr>
          <p:cNvPicPr>
            <a:picLocks noChangeAspect="1"/>
          </p:cNvPicPr>
          <p:nvPr/>
        </p:nvPicPr>
        <p:blipFill>
          <a:blip r:embed="rId3"/>
          <a:stretch>
            <a:fillRect/>
          </a:stretch>
        </p:blipFill>
        <p:spPr>
          <a:xfrm>
            <a:off x="65380" y="860613"/>
            <a:ext cx="2930597" cy="2308955"/>
          </a:xfrm>
          <a:prstGeom prst="rect">
            <a:avLst/>
          </a:prstGeom>
        </p:spPr>
      </p:pic>
      <p:pic>
        <p:nvPicPr>
          <p:cNvPr id="9" name="Image 8">
            <a:extLst>
              <a:ext uri="{FF2B5EF4-FFF2-40B4-BE49-F238E27FC236}">
                <a16:creationId xmlns:a16="http://schemas.microsoft.com/office/drawing/2014/main" id="{10D47569-C1D1-BC4F-AC0D-575839FDD964}"/>
              </a:ext>
            </a:extLst>
          </p:cNvPr>
          <p:cNvPicPr>
            <a:picLocks noChangeAspect="1"/>
          </p:cNvPicPr>
          <p:nvPr/>
        </p:nvPicPr>
        <p:blipFill>
          <a:blip r:embed="rId4"/>
          <a:stretch>
            <a:fillRect/>
          </a:stretch>
        </p:blipFill>
        <p:spPr>
          <a:xfrm>
            <a:off x="2221628" y="3160045"/>
            <a:ext cx="2914412" cy="3081267"/>
          </a:xfrm>
          <a:prstGeom prst="rect">
            <a:avLst/>
          </a:prstGeom>
        </p:spPr>
      </p:pic>
      <p:pic>
        <p:nvPicPr>
          <p:cNvPr id="11" name="Image 10">
            <a:extLst>
              <a:ext uri="{FF2B5EF4-FFF2-40B4-BE49-F238E27FC236}">
                <a16:creationId xmlns:a16="http://schemas.microsoft.com/office/drawing/2014/main" id="{8DCAA617-898F-6344-AEF3-194D57B5BA31}"/>
              </a:ext>
            </a:extLst>
          </p:cNvPr>
          <p:cNvPicPr>
            <a:picLocks noChangeAspect="1"/>
          </p:cNvPicPr>
          <p:nvPr/>
        </p:nvPicPr>
        <p:blipFill>
          <a:blip r:embed="rId5"/>
          <a:stretch>
            <a:fillRect/>
          </a:stretch>
        </p:blipFill>
        <p:spPr>
          <a:xfrm>
            <a:off x="65380" y="3837209"/>
            <a:ext cx="2156248" cy="2681345"/>
          </a:xfrm>
          <a:prstGeom prst="rect">
            <a:avLst/>
          </a:prstGeom>
        </p:spPr>
      </p:pic>
      <p:pic>
        <p:nvPicPr>
          <p:cNvPr id="8" name="Image 3" descr="logoperif172.jpg">
            <a:extLst>
              <a:ext uri="{FF2B5EF4-FFF2-40B4-BE49-F238E27FC236}">
                <a16:creationId xmlns:a16="http://schemas.microsoft.com/office/drawing/2014/main" id="{90C76619-2A52-4B42-AE2F-53925660BB44}"/>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0" y="6518758"/>
            <a:ext cx="321719" cy="3218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6529300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BCD668-7BAB-924D-9E48-0876B338760B}"/>
              </a:ext>
            </a:extLst>
          </p:cNvPr>
          <p:cNvSpPr>
            <a:spLocks noGrp="1"/>
          </p:cNvSpPr>
          <p:nvPr>
            <p:ph type="title"/>
          </p:nvPr>
        </p:nvSpPr>
        <p:spPr>
          <a:xfrm>
            <a:off x="0" y="0"/>
            <a:ext cx="12192000" cy="779929"/>
          </a:xfrm>
        </p:spPr>
        <p:txBody>
          <a:bodyPr>
            <a:normAutofit fontScale="90000"/>
          </a:bodyPr>
          <a:lstStyle/>
          <a:p>
            <a:r>
              <a:rPr lang="fr-FR" sz="4000" b="1" cap="small" dirty="0">
                <a:solidFill>
                  <a:srgbClr val="3292AA"/>
                </a:solidFill>
              </a:rPr>
              <a:t>Balises de Sens </a:t>
            </a:r>
            <a:r>
              <a:rPr lang="fr-FR" sz="3850" b="1" dirty="0">
                <a:solidFill>
                  <a:srgbClr val="3292AA"/>
                </a:solidFill>
              </a:rPr>
              <a:t>: Quelle </a:t>
            </a:r>
            <a:r>
              <a:rPr lang="fr-FR" sz="3850" b="1" dirty="0">
                <a:solidFill>
                  <a:srgbClr val="FF0000"/>
                </a:solidFill>
              </a:rPr>
              <a:t>inversion de priorités </a:t>
            </a:r>
            <a:r>
              <a:rPr lang="fr-FR" sz="3850" b="1" dirty="0">
                <a:solidFill>
                  <a:srgbClr val="3292AA"/>
                </a:solidFill>
              </a:rPr>
              <a:t>vous intéresse ?</a:t>
            </a:r>
          </a:p>
        </p:txBody>
      </p:sp>
      <p:sp>
        <p:nvSpPr>
          <p:cNvPr id="3" name="Espace réservé du contenu 2">
            <a:extLst>
              <a:ext uri="{FF2B5EF4-FFF2-40B4-BE49-F238E27FC236}">
                <a16:creationId xmlns:a16="http://schemas.microsoft.com/office/drawing/2014/main" id="{01817D85-87A8-4F4C-914E-F7D4B611EC17}"/>
              </a:ext>
            </a:extLst>
          </p:cNvPr>
          <p:cNvSpPr>
            <a:spLocks noGrp="1"/>
          </p:cNvSpPr>
          <p:nvPr>
            <p:ph idx="1"/>
          </p:nvPr>
        </p:nvSpPr>
        <p:spPr>
          <a:xfrm>
            <a:off x="709947" y="1057121"/>
            <a:ext cx="7068671" cy="5523683"/>
          </a:xfrm>
        </p:spPr>
        <p:txBody>
          <a:bodyPr>
            <a:normAutofit fontScale="92500" lnSpcReduction="10000"/>
          </a:bodyPr>
          <a:lstStyle/>
          <a:p>
            <a:pPr marL="0" indent="0">
              <a:buNone/>
            </a:pPr>
            <a:r>
              <a:rPr lang="fr-BE" dirty="0"/>
              <a:t>1. INVERSION DES PRIORITÉS </a:t>
            </a:r>
            <a:r>
              <a:rPr lang="fr-BE" dirty="0">
                <a:solidFill>
                  <a:srgbClr val="FF0000"/>
                </a:solidFill>
              </a:rPr>
              <a:t>SPATIALES</a:t>
            </a:r>
          </a:p>
          <a:p>
            <a:pPr marL="457200" lvl="1" indent="0">
              <a:buNone/>
            </a:pPr>
            <a:r>
              <a:rPr lang="fr-BE" dirty="0">
                <a:solidFill>
                  <a:schemeClr val="tx1">
                    <a:lumMod val="75000"/>
                    <a:lumOff val="25000"/>
                  </a:schemeClr>
                </a:solidFill>
              </a:rPr>
              <a:t>Les ressources sont canalisées vers les espaces qui sont traditionnellement les moins équipés ou desservis en services publics [certains quartiers, zones rurales, terres occupées non légalisées, etc.].</a:t>
            </a:r>
          </a:p>
          <a:p>
            <a:pPr marL="457200" lvl="1" indent="0">
              <a:buNone/>
            </a:pPr>
            <a:endParaRPr lang="fr-BE" dirty="0"/>
          </a:p>
          <a:p>
            <a:pPr marL="0" indent="0">
              <a:buNone/>
            </a:pPr>
            <a:r>
              <a:rPr lang="fr-BE" dirty="0"/>
              <a:t>2. INVERSION DES PRIORITÉS </a:t>
            </a:r>
            <a:r>
              <a:rPr lang="fr-BE" dirty="0">
                <a:solidFill>
                  <a:srgbClr val="FF0000"/>
                </a:solidFill>
              </a:rPr>
              <a:t>SOCIALES</a:t>
            </a:r>
          </a:p>
          <a:p>
            <a:pPr marL="457200" lvl="1" indent="0">
              <a:buNone/>
            </a:pPr>
            <a:r>
              <a:rPr lang="fr-BE" dirty="0">
                <a:solidFill>
                  <a:schemeClr val="tx1">
                    <a:lumMod val="75000"/>
                    <a:lumOff val="25000"/>
                  </a:schemeClr>
                </a:solidFill>
              </a:rPr>
              <a:t>Les ressources sont prioritairement investies vers celles et ceux qui en ont le moins ou qui y ont le moins accès [discrimination positive et parfois historique].</a:t>
            </a:r>
          </a:p>
          <a:p>
            <a:pPr marL="457200" lvl="1" indent="0">
              <a:buNone/>
            </a:pPr>
            <a:endParaRPr lang="fr-BE" dirty="0"/>
          </a:p>
          <a:p>
            <a:pPr marL="0" indent="0">
              <a:buNone/>
            </a:pPr>
            <a:r>
              <a:rPr lang="fr-BE" dirty="0"/>
              <a:t>3. INVERSION DES PRIORITÉS </a:t>
            </a:r>
            <a:r>
              <a:rPr lang="fr-BE" dirty="0">
                <a:solidFill>
                  <a:srgbClr val="FF0000"/>
                </a:solidFill>
              </a:rPr>
              <a:t>POLITIQUES</a:t>
            </a:r>
          </a:p>
          <a:p>
            <a:pPr marL="457200" lvl="1" indent="0">
              <a:buNone/>
            </a:pPr>
            <a:r>
              <a:rPr lang="fr-BE" dirty="0">
                <a:solidFill>
                  <a:schemeClr val="tx1">
                    <a:lumMod val="75000"/>
                    <a:lumOff val="25000"/>
                  </a:schemeClr>
                </a:solidFill>
              </a:rPr>
              <a:t>Un espace ouvert pour celles et ceux qui n’ont jamais eu d'espace politique : pouvoir à celles et ceux qui étaient sans pouvoir [pouvoir de décision, pouvoir de définir des règles du BP].</a:t>
            </a:r>
          </a:p>
          <a:p>
            <a:endParaRPr lang="fr-FR" dirty="0"/>
          </a:p>
        </p:txBody>
      </p:sp>
      <p:pic>
        <p:nvPicPr>
          <p:cNvPr id="4" name="Image 3">
            <a:extLst>
              <a:ext uri="{FF2B5EF4-FFF2-40B4-BE49-F238E27FC236}">
                <a16:creationId xmlns:a16="http://schemas.microsoft.com/office/drawing/2014/main" id="{FE54432D-D728-8540-856E-A7DDA73821AB}"/>
              </a:ext>
            </a:extLst>
          </p:cNvPr>
          <p:cNvPicPr>
            <a:picLocks noChangeAspect="1"/>
          </p:cNvPicPr>
          <p:nvPr/>
        </p:nvPicPr>
        <p:blipFill>
          <a:blip r:embed="rId3"/>
          <a:stretch>
            <a:fillRect/>
          </a:stretch>
        </p:blipFill>
        <p:spPr>
          <a:xfrm>
            <a:off x="8058259" y="779928"/>
            <a:ext cx="4133741" cy="6078071"/>
          </a:xfrm>
          <a:prstGeom prst="rect">
            <a:avLst/>
          </a:prstGeom>
        </p:spPr>
      </p:pic>
      <p:sp>
        <p:nvSpPr>
          <p:cNvPr id="6" name="ZoneTexte 5">
            <a:extLst>
              <a:ext uri="{FF2B5EF4-FFF2-40B4-BE49-F238E27FC236}">
                <a16:creationId xmlns:a16="http://schemas.microsoft.com/office/drawing/2014/main" id="{9834D3D2-7C59-D246-8D04-5DD4DF910BD2}"/>
              </a:ext>
            </a:extLst>
          </p:cNvPr>
          <p:cNvSpPr txBox="1"/>
          <p:nvPr/>
        </p:nvSpPr>
        <p:spPr>
          <a:xfrm>
            <a:off x="0" y="6596389"/>
            <a:ext cx="2559280" cy="261610"/>
          </a:xfrm>
          <a:prstGeom prst="rect">
            <a:avLst/>
          </a:prstGeom>
          <a:noFill/>
        </p:spPr>
        <p:txBody>
          <a:bodyPr wrap="square" rtlCol="0">
            <a:spAutoFit/>
          </a:bodyPr>
          <a:lstStyle/>
          <a:p>
            <a:pPr algn="r"/>
            <a:r>
              <a:rPr lang="fr-FR" sz="1100" dirty="0"/>
              <a:t>Source : Periferia et Yves </a:t>
            </a:r>
            <a:r>
              <a:rPr lang="fr-FR" sz="1100" dirty="0" err="1"/>
              <a:t>Cabannes</a:t>
            </a:r>
            <a:r>
              <a:rPr lang="fr-FR" sz="1100" dirty="0"/>
              <a:t> 2019</a:t>
            </a:r>
          </a:p>
        </p:txBody>
      </p:sp>
    </p:spTree>
    <p:extLst>
      <p:ext uri="{BB962C8B-B14F-4D97-AF65-F5344CB8AC3E}">
        <p14:creationId xmlns:p14="http://schemas.microsoft.com/office/powerpoint/2010/main" val="3737425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43DF89E-ADD2-C747-8206-8CBA1BD66E3F}"/>
              </a:ext>
            </a:extLst>
          </p:cNvPr>
          <p:cNvSpPr>
            <a:spLocks noGrp="1"/>
          </p:cNvSpPr>
          <p:nvPr>
            <p:ph type="title"/>
          </p:nvPr>
        </p:nvSpPr>
        <p:spPr>
          <a:xfrm>
            <a:off x="0" y="0"/>
            <a:ext cx="12192000" cy="753035"/>
          </a:xfrm>
        </p:spPr>
        <p:txBody>
          <a:bodyPr>
            <a:normAutofit/>
          </a:bodyPr>
          <a:lstStyle/>
          <a:p>
            <a:r>
              <a:rPr lang="fr-FR" sz="4000" b="1" cap="small" dirty="0">
                <a:solidFill>
                  <a:srgbClr val="3292AA"/>
                </a:solidFill>
              </a:rPr>
              <a:t>Balises de Sens </a:t>
            </a:r>
            <a:r>
              <a:rPr lang="fr-FR" sz="4000" b="1" dirty="0">
                <a:solidFill>
                  <a:srgbClr val="3292AA"/>
                </a:solidFill>
              </a:rPr>
              <a:t>: quelle(s) porte(s) d’</a:t>
            </a:r>
            <a:r>
              <a:rPr lang="fr-FR" sz="4000" b="1" dirty="0">
                <a:solidFill>
                  <a:srgbClr val="FF0000"/>
                </a:solidFill>
              </a:rPr>
              <a:t>entrée </a:t>
            </a:r>
            <a:r>
              <a:rPr lang="fr-FR" sz="4000" b="1" dirty="0">
                <a:solidFill>
                  <a:srgbClr val="3292AA"/>
                </a:solidFill>
              </a:rPr>
              <a:t>?</a:t>
            </a:r>
          </a:p>
        </p:txBody>
      </p:sp>
      <p:pic>
        <p:nvPicPr>
          <p:cNvPr id="7" name="Espace réservé du contenu 6">
            <a:extLst>
              <a:ext uri="{FF2B5EF4-FFF2-40B4-BE49-F238E27FC236}">
                <a16:creationId xmlns:a16="http://schemas.microsoft.com/office/drawing/2014/main" id="{BB1A8E60-2760-7442-8882-8FDF83030446}"/>
              </a:ext>
            </a:extLst>
          </p:cNvPr>
          <p:cNvPicPr>
            <a:picLocks noGrp="1" noChangeAspect="1"/>
          </p:cNvPicPr>
          <p:nvPr>
            <p:ph idx="1"/>
          </p:nvPr>
        </p:nvPicPr>
        <p:blipFill rotWithShape="1">
          <a:blip r:embed="rId3"/>
          <a:srcRect l="970"/>
          <a:stretch/>
        </p:blipFill>
        <p:spPr>
          <a:xfrm>
            <a:off x="871970" y="866728"/>
            <a:ext cx="10123322" cy="5684071"/>
          </a:xfrm>
        </p:spPr>
      </p:pic>
      <p:sp>
        <p:nvSpPr>
          <p:cNvPr id="5" name="ZoneTexte 4">
            <a:extLst>
              <a:ext uri="{FF2B5EF4-FFF2-40B4-BE49-F238E27FC236}">
                <a16:creationId xmlns:a16="http://schemas.microsoft.com/office/drawing/2014/main" id="{846E5977-AC38-BC44-9F56-9942BB90F9FF}"/>
              </a:ext>
            </a:extLst>
          </p:cNvPr>
          <p:cNvSpPr txBox="1"/>
          <p:nvPr/>
        </p:nvSpPr>
        <p:spPr>
          <a:xfrm>
            <a:off x="9526831" y="6550799"/>
            <a:ext cx="2559280" cy="261610"/>
          </a:xfrm>
          <a:prstGeom prst="rect">
            <a:avLst/>
          </a:prstGeom>
          <a:noFill/>
        </p:spPr>
        <p:txBody>
          <a:bodyPr wrap="square" rtlCol="0">
            <a:spAutoFit/>
          </a:bodyPr>
          <a:lstStyle/>
          <a:p>
            <a:pPr algn="r"/>
            <a:r>
              <a:rPr lang="fr-FR" sz="1100" dirty="0"/>
              <a:t>Source : Periferia et Yves </a:t>
            </a:r>
            <a:r>
              <a:rPr lang="fr-FR" sz="1100" dirty="0" err="1"/>
              <a:t>Cabannes</a:t>
            </a:r>
            <a:r>
              <a:rPr lang="fr-FR" sz="1100" dirty="0"/>
              <a:t> 2019</a:t>
            </a:r>
          </a:p>
        </p:txBody>
      </p:sp>
      <p:sp>
        <p:nvSpPr>
          <p:cNvPr id="3" name="ZoneTexte 2">
            <a:extLst>
              <a:ext uri="{FF2B5EF4-FFF2-40B4-BE49-F238E27FC236}">
                <a16:creationId xmlns:a16="http://schemas.microsoft.com/office/drawing/2014/main" id="{C864305D-4668-CE43-ACC4-7F19B0CDB6FE}"/>
              </a:ext>
            </a:extLst>
          </p:cNvPr>
          <p:cNvSpPr txBox="1"/>
          <p:nvPr/>
        </p:nvSpPr>
        <p:spPr>
          <a:xfrm>
            <a:off x="2871788" y="2486025"/>
            <a:ext cx="1928813" cy="646331"/>
          </a:xfrm>
          <a:prstGeom prst="rect">
            <a:avLst/>
          </a:prstGeom>
          <a:noFill/>
        </p:spPr>
        <p:txBody>
          <a:bodyPr wrap="square" rtlCol="0">
            <a:spAutoFit/>
          </a:bodyPr>
          <a:lstStyle/>
          <a:p>
            <a:r>
              <a:rPr lang="fr-FR" i="1" dirty="0"/>
              <a:t>Un BP à quelle l’échelle ?</a:t>
            </a:r>
          </a:p>
        </p:txBody>
      </p:sp>
      <p:sp>
        <p:nvSpPr>
          <p:cNvPr id="6" name="ZoneTexte 5">
            <a:extLst>
              <a:ext uri="{FF2B5EF4-FFF2-40B4-BE49-F238E27FC236}">
                <a16:creationId xmlns:a16="http://schemas.microsoft.com/office/drawing/2014/main" id="{1767A5E4-0C95-6347-A1BA-36B59567E2DF}"/>
              </a:ext>
            </a:extLst>
          </p:cNvPr>
          <p:cNvSpPr txBox="1"/>
          <p:nvPr/>
        </p:nvSpPr>
        <p:spPr>
          <a:xfrm>
            <a:off x="5538789" y="2614615"/>
            <a:ext cx="1747838" cy="646331"/>
          </a:xfrm>
          <a:prstGeom prst="rect">
            <a:avLst/>
          </a:prstGeom>
          <a:noFill/>
        </p:spPr>
        <p:txBody>
          <a:bodyPr wrap="square" rtlCol="0">
            <a:spAutoFit/>
          </a:bodyPr>
          <a:lstStyle/>
          <a:p>
            <a:r>
              <a:rPr lang="fr-FR" i="1" dirty="0"/>
              <a:t>Un BP consacré à quels enjeux ?</a:t>
            </a:r>
          </a:p>
        </p:txBody>
      </p:sp>
      <p:sp>
        <p:nvSpPr>
          <p:cNvPr id="8" name="ZoneTexte 7">
            <a:extLst>
              <a:ext uri="{FF2B5EF4-FFF2-40B4-BE49-F238E27FC236}">
                <a16:creationId xmlns:a16="http://schemas.microsoft.com/office/drawing/2014/main" id="{D732945F-A48A-364E-BEEC-69FDE03A0449}"/>
              </a:ext>
            </a:extLst>
          </p:cNvPr>
          <p:cNvSpPr txBox="1"/>
          <p:nvPr/>
        </p:nvSpPr>
        <p:spPr>
          <a:xfrm>
            <a:off x="4037494" y="4543406"/>
            <a:ext cx="1747838" cy="646331"/>
          </a:xfrm>
          <a:prstGeom prst="rect">
            <a:avLst/>
          </a:prstGeom>
          <a:noFill/>
        </p:spPr>
        <p:txBody>
          <a:bodyPr wrap="square" rtlCol="0">
            <a:spAutoFit/>
          </a:bodyPr>
          <a:lstStyle/>
          <a:p>
            <a:r>
              <a:rPr lang="fr-FR" i="1" dirty="0"/>
              <a:t>Un BP attentif à quels publics ?</a:t>
            </a:r>
          </a:p>
        </p:txBody>
      </p:sp>
      <p:sp>
        <p:nvSpPr>
          <p:cNvPr id="9" name="Flèche vers la droite 8">
            <a:extLst>
              <a:ext uri="{FF2B5EF4-FFF2-40B4-BE49-F238E27FC236}">
                <a16:creationId xmlns:a16="http://schemas.microsoft.com/office/drawing/2014/main" id="{60D8EAE1-68A4-CE43-8516-3E26B45D7C7B}"/>
              </a:ext>
            </a:extLst>
          </p:cNvPr>
          <p:cNvSpPr/>
          <p:nvPr/>
        </p:nvSpPr>
        <p:spPr>
          <a:xfrm rot="1697764" flipH="1">
            <a:off x="9953909" y="2217744"/>
            <a:ext cx="1972235" cy="612338"/>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En Belgique</a:t>
            </a:r>
          </a:p>
        </p:txBody>
      </p:sp>
      <p:sp>
        <p:nvSpPr>
          <p:cNvPr id="10" name="Flèche vers la droite 9">
            <a:extLst>
              <a:ext uri="{FF2B5EF4-FFF2-40B4-BE49-F238E27FC236}">
                <a16:creationId xmlns:a16="http://schemas.microsoft.com/office/drawing/2014/main" id="{AE0E6770-2461-3C45-A440-F899227F04B4}"/>
              </a:ext>
            </a:extLst>
          </p:cNvPr>
          <p:cNvSpPr/>
          <p:nvPr/>
        </p:nvSpPr>
        <p:spPr>
          <a:xfrm rot="19526250">
            <a:off x="531747" y="2876243"/>
            <a:ext cx="1745832" cy="656297"/>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En Belgique</a:t>
            </a:r>
          </a:p>
        </p:txBody>
      </p:sp>
    </p:spTree>
    <p:extLst>
      <p:ext uri="{BB962C8B-B14F-4D97-AF65-F5344CB8AC3E}">
        <p14:creationId xmlns:p14="http://schemas.microsoft.com/office/powerpoint/2010/main" val="2013953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1642</TotalTime>
  <Words>1830</Words>
  <Application>Microsoft Macintosh PowerPoint</Application>
  <PresentationFormat>Grand écran</PresentationFormat>
  <Paragraphs>394</Paragraphs>
  <Slides>22</Slides>
  <Notes>17</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22</vt:i4>
      </vt:variant>
    </vt:vector>
  </HeadingPairs>
  <TitlesOfParts>
    <vt:vector size="30" baseType="lpstr">
      <vt:lpstr>.Hiragino Kaku Gothic Interface W3</vt:lpstr>
      <vt:lpstr>Arial</vt:lpstr>
      <vt:lpstr>Arial Rounded MT Bold</vt:lpstr>
      <vt:lpstr>Calibri</vt:lpstr>
      <vt:lpstr>Calibri Light</vt:lpstr>
      <vt:lpstr>Times New Roman</vt:lpstr>
      <vt:lpstr>Wingdings</vt:lpstr>
      <vt:lpstr>Thème Office</vt:lpstr>
      <vt:lpstr>BUDGETS PARTICIPATIFS Pourquoi et comment poser des choix de l’utilisation  de l’argent public avec des citoyen·ne·s ?    Sens et balises pour la mise en œuvre du dispositif</vt:lpstr>
      <vt:lpstr>Association née en 1998  à partir d’expériences à Fortaleza, Brésil  Participation citoyenne et  démocratie participative   Faire collaborer des expertises diverses  Ouvrir les espaces de prise de décision au regard et à la voix des citoyen·ne·s</vt:lpstr>
      <vt:lpstr>Notre intérêt pour les finances publiques</vt:lpstr>
      <vt:lpstr>« Budget participatif », vous avez dit ?</vt:lpstr>
      <vt:lpstr>Présentation PowerPoint</vt:lpstr>
      <vt:lpstr>Exemples de réalisations</vt:lpstr>
      <vt:lpstr>Pourquoi s’intéresser aux BP ?</vt:lpstr>
      <vt:lpstr>Balises de Sens : Quelle inversion de priorités vous intéresse ?</vt:lpstr>
      <vt:lpstr>Balises de Sens : quelle(s) porte(s) d’entrée ?</vt:lpstr>
      <vt:lpstr>Balises de Sens : sur quelle logique repose le BP ?</vt:lpstr>
      <vt:lpstr>5 conditions de réussite d’un BP</vt:lpstr>
      <vt:lpstr>Présentation PowerPoint</vt:lpstr>
      <vt:lpstr>3. Une vraie participation citoyenne : un BP avec un grand « P »</vt:lpstr>
      <vt:lpstr>Présentation PowerPoint</vt:lpstr>
      <vt:lpstr>3. Une vraie participation citoyenne : un BP avec un grand « P »</vt:lpstr>
      <vt:lpstr>Présentation PowerPoint</vt:lpstr>
      <vt:lpstr>4. l’indispensable croisement des intérêts</vt:lpstr>
      <vt:lpstr>Exemples de participation</vt:lpstr>
      <vt:lpstr>5. De nouveaux rôles pour co-gérer (à saisir par chacun·e)</vt:lpstr>
      <vt:lpstr>Présentation PowerPoint</vt:lpstr>
      <vt:lpstr>Présentation PowerPoint</vt:lpstr>
      <vt:lpstr>Présentation PowerPoint</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BUDGETS PARTICIPATIFS ou comment poser des choix de l’utilisation de l’argent public avec des citoyen·ne·s    Sens et balises pour la mise en œuvre du dispositif</dc:title>
  <dc:creator>Fanny THIRIFAYS</dc:creator>
  <cp:lastModifiedBy>Fanny THIRIFAYS</cp:lastModifiedBy>
  <cp:revision>94</cp:revision>
  <cp:lastPrinted>2020-05-14T15:27:52Z</cp:lastPrinted>
  <dcterms:created xsi:type="dcterms:W3CDTF">2020-03-10T10:49:39Z</dcterms:created>
  <dcterms:modified xsi:type="dcterms:W3CDTF">2020-05-19T08:43:59Z</dcterms:modified>
</cp:coreProperties>
</file>